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Inter" panose="020B0604020202020204" charset="0"/>
      <p:regular r:id="rId18"/>
    </p:embeddedFont>
    <p:embeddedFont>
      <p:font typeface="Manrope" panose="020B0604020202020204" charset="0"/>
      <p:regular r:id="rId19"/>
    </p:embeddedFont>
    <p:embeddedFont>
      <p:font typeface="Montserrat Bold" panose="020B0604020202020204" charset="0"/>
      <p:bold r:id="rId20"/>
    </p:embeddedFont>
    <p:embeddedFont>
      <p:font typeface="Roboto" panose="02000000000000000000" pitchFamily="2" charset="0"/>
      <p:regular r:id="rId21"/>
      <p:bold r:id="rId22"/>
      <p:italic r:id="rId23"/>
      <p:boldItalic r:id="rId24"/>
    </p:embeddedFont>
  </p:embeddedFontLst>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3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770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3.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217EC42-48E0-4491-A353-EA9501C36923}"/>
              </a:ext>
            </a:extLst>
          </p:cNvPr>
          <p:cNvSpPr/>
          <p:nvPr/>
        </p:nvSpPr>
        <p:spPr>
          <a:xfrm>
            <a:off x="7844590" y="1267155"/>
            <a:ext cx="5992021" cy="2126337"/>
          </a:xfrm>
          <a:prstGeom prst="rect">
            <a:avLst/>
          </a:prstGeom>
          <a:noFill/>
          <a:ln/>
        </p:spPr>
        <p:txBody>
          <a:bodyPr wrap="square" lIns="0" tIns="0" rIns="0" bIns="0" rtlCol="0" anchor="t"/>
          <a:lstStyle/>
          <a:p>
            <a:pPr marL="0" indent="0" algn="ctr">
              <a:lnSpc>
                <a:spcPts val="5550"/>
              </a:lnSpc>
              <a:buNone/>
            </a:pPr>
            <a:r>
              <a:rPr lang="en-US" sz="4450" dirty="0">
                <a:solidFill>
                  <a:srgbClr val="C00000"/>
                </a:solidFill>
                <a:latin typeface="Inter" pitchFamily="34" charset="0"/>
                <a:ea typeface="Inter" pitchFamily="34" charset="-122"/>
                <a:cs typeface="Inter" pitchFamily="34" charset="-120"/>
              </a:rPr>
              <a:t>Calidad</a:t>
            </a:r>
            <a:r>
              <a:rPr lang="en-US" sz="4450" dirty="0">
                <a:solidFill>
                  <a:srgbClr val="0C0D0F"/>
                </a:solidFill>
                <a:latin typeface="Inter" pitchFamily="34" charset="0"/>
                <a:ea typeface="Inter" pitchFamily="34" charset="-122"/>
                <a:cs typeface="Inter" pitchFamily="34" charset="-120"/>
              </a:rPr>
              <a:t> </a:t>
            </a:r>
            <a:r>
              <a:rPr lang="en-US" sz="4450" dirty="0">
                <a:solidFill>
                  <a:schemeClr val="accent1">
                    <a:lumMod val="60000"/>
                    <a:lumOff val="40000"/>
                  </a:schemeClr>
                </a:solidFill>
                <a:latin typeface="Inter" pitchFamily="34" charset="0"/>
                <a:ea typeface="Inter" pitchFamily="34" charset="-122"/>
                <a:cs typeface="Inter" pitchFamily="34" charset="-120"/>
              </a:rPr>
              <a:t>del</a:t>
            </a:r>
            <a:r>
              <a:rPr lang="en-US" sz="4450" dirty="0">
                <a:solidFill>
                  <a:srgbClr val="0C0D0F"/>
                </a:solidFill>
                <a:latin typeface="Inter" pitchFamily="34" charset="0"/>
                <a:ea typeface="Inter" pitchFamily="34" charset="-122"/>
                <a:cs typeface="Inter" pitchFamily="34" charset="-120"/>
              </a:rPr>
              <a:t> </a:t>
            </a:r>
            <a:r>
              <a:rPr lang="en-US" sz="4450" dirty="0">
                <a:solidFill>
                  <a:srgbClr val="FF0000"/>
                </a:solidFill>
                <a:latin typeface="Inter" pitchFamily="34" charset="0"/>
                <a:ea typeface="Inter" pitchFamily="34" charset="-122"/>
                <a:cs typeface="Inter" pitchFamily="34" charset="-120"/>
              </a:rPr>
              <a:t>Software</a:t>
            </a:r>
            <a:r>
              <a:rPr lang="en-US" sz="4450" dirty="0">
                <a:solidFill>
                  <a:srgbClr val="0C0D0F"/>
                </a:solidFill>
                <a:latin typeface="Inter" pitchFamily="34" charset="0"/>
                <a:ea typeface="Inter" pitchFamily="34" charset="-122"/>
                <a:cs typeface="Inter" pitchFamily="34" charset="-120"/>
              </a:rPr>
              <a:t> </a:t>
            </a:r>
            <a:r>
              <a:rPr lang="en-US" sz="4450" b="1" dirty="0" err="1">
                <a:solidFill>
                  <a:srgbClr val="FFC000"/>
                </a:solidFill>
                <a:latin typeface="Inter" pitchFamily="34" charset="0"/>
                <a:ea typeface="Inter" pitchFamily="34" charset="-122"/>
                <a:cs typeface="Inter" pitchFamily="34" charset="-120"/>
              </a:rPr>
              <a:t>sobre</a:t>
            </a:r>
            <a:r>
              <a:rPr lang="en-US" sz="4450" dirty="0">
                <a:solidFill>
                  <a:srgbClr val="0C0D0F"/>
                </a:solidFill>
                <a:latin typeface="Inter" pitchFamily="34" charset="0"/>
                <a:ea typeface="Inter" pitchFamily="34" charset="-122"/>
                <a:cs typeface="Inter" pitchFamily="34" charset="-120"/>
              </a:rPr>
              <a:t> </a:t>
            </a:r>
          </a:p>
          <a:p>
            <a:pPr marL="0" indent="0" algn="ctr">
              <a:lnSpc>
                <a:spcPts val="5550"/>
              </a:lnSpc>
              <a:buNone/>
            </a:pPr>
            <a:r>
              <a:rPr lang="en-US" sz="4450" dirty="0" err="1">
                <a:solidFill>
                  <a:schemeClr val="tx2">
                    <a:lumMod val="75000"/>
                  </a:schemeClr>
                </a:solidFill>
                <a:latin typeface="Inter" pitchFamily="34" charset="0"/>
                <a:ea typeface="Inter" pitchFamily="34" charset="-122"/>
                <a:cs typeface="Inter" pitchFamily="34" charset="-120"/>
              </a:rPr>
              <a:t>Arquitecura</a:t>
            </a:r>
            <a:r>
              <a:rPr lang="en-US" sz="4450" dirty="0">
                <a:solidFill>
                  <a:srgbClr val="0C0D0F"/>
                </a:solidFill>
                <a:latin typeface="Inter" pitchFamily="34" charset="0"/>
                <a:ea typeface="Inter" pitchFamily="34" charset="-122"/>
                <a:cs typeface="Inter" pitchFamily="34" charset="-120"/>
              </a:rPr>
              <a:t> </a:t>
            </a:r>
            <a:r>
              <a:rPr lang="en-US" sz="4450" dirty="0" err="1">
                <a:solidFill>
                  <a:schemeClr val="accent1"/>
                </a:solidFill>
                <a:latin typeface="Inter" pitchFamily="34" charset="0"/>
                <a:ea typeface="Inter" pitchFamily="34" charset="-122"/>
                <a:cs typeface="Inter" pitchFamily="34" charset="-120"/>
              </a:rPr>
              <a:t>AxonIQ</a:t>
            </a:r>
            <a:endParaRPr lang="en-US" sz="4450" dirty="0">
              <a:solidFill>
                <a:schemeClr val="accent1"/>
              </a:solidFill>
            </a:endParaRPr>
          </a:p>
        </p:txBody>
      </p:sp>
      <p:sp>
        <p:nvSpPr>
          <p:cNvPr id="3" name="Text 1">
            <a:extLst>
              <a:ext uri="{FF2B5EF4-FFF2-40B4-BE49-F238E27FC236}">
                <a16:creationId xmlns:a16="http://schemas.microsoft.com/office/drawing/2014/main" id="{478BFADB-FDCE-4F16-8E9B-E2FBEBC6E2EB}"/>
              </a:ext>
            </a:extLst>
          </p:cNvPr>
          <p:cNvSpPr/>
          <p:nvPr/>
        </p:nvSpPr>
        <p:spPr>
          <a:xfrm>
            <a:off x="793790" y="3746421"/>
            <a:ext cx="13042821"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 </a:t>
            </a:r>
            <a:endParaRPr lang="en-US" sz="1750" dirty="0"/>
          </a:p>
        </p:txBody>
      </p:sp>
      <p:sp>
        <p:nvSpPr>
          <p:cNvPr id="4" name="Text 3">
            <a:extLst>
              <a:ext uri="{FF2B5EF4-FFF2-40B4-BE49-F238E27FC236}">
                <a16:creationId xmlns:a16="http://schemas.microsoft.com/office/drawing/2014/main" id="{75EBAE75-398F-436D-AC14-AF50F324D356}"/>
              </a:ext>
            </a:extLst>
          </p:cNvPr>
          <p:cNvSpPr/>
          <p:nvPr/>
        </p:nvSpPr>
        <p:spPr>
          <a:xfrm>
            <a:off x="793790" y="4937046"/>
            <a:ext cx="13042821" cy="340162"/>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Montserrat Bold" pitchFamily="34" charset="0"/>
              </a:rPr>
              <a:t>Institución</a:t>
            </a:r>
            <a:r>
              <a:rPr lang="en-US" sz="1750" b="1" dirty="0">
                <a:solidFill>
                  <a:srgbClr val="384653"/>
                </a:solidFill>
                <a:latin typeface="Roboto" pitchFamily="34" charset="0"/>
                <a:ea typeface="Roboto" pitchFamily="34" charset="-122"/>
                <a:cs typeface="Roboto" pitchFamily="34" charset="-120"/>
              </a:rPr>
              <a:t>:</a:t>
            </a:r>
            <a:r>
              <a:rPr lang="en-US" sz="1750" dirty="0">
                <a:solidFill>
                  <a:srgbClr val="384653"/>
                </a:solidFill>
                <a:latin typeface="Roboto" pitchFamily="34" charset="0"/>
                <a:ea typeface="Roboto" pitchFamily="34" charset="-122"/>
                <a:cs typeface="Roboto" pitchFamily="34" charset="-120"/>
              </a:rPr>
              <a:t> UNIVERSIDAD NACIONAL MAYOR DE SAN MARCOS.</a:t>
            </a:r>
            <a:endParaRPr lang="en-US" sz="1750" dirty="0"/>
          </a:p>
        </p:txBody>
      </p:sp>
      <p:sp>
        <p:nvSpPr>
          <p:cNvPr id="5" name="Text 4">
            <a:extLst>
              <a:ext uri="{FF2B5EF4-FFF2-40B4-BE49-F238E27FC236}">
                <a16:creationId xmlns:a16="http://schemas.microsoft.com/office/drawing/2014/main" id="{88E77B58-4275-45E9-878A-E1EC0FE910C8}"/>
              </a:ext>
            </a:extLst>
          </p:cNvPr>
          <p:cNvSpPr/>
          <p:nvPr/>
        </p:nvSpPr>
        <p:spPr>
          <a:xfrm>
            <a:off x="793790" y="5532358"/>
            <a:ext cx="13042821" cy="340162"/>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Montserrat Bold" pitchFamily="34" charset="0"/>
              </a:rPr>
              <a:t>Facultad</a:t>
            </a:r>
            <a:r>
              <a:rPr lang="en-US" sz="1750" b="1" dirty="0">
                <a:solidFill>
                  <a:srgbClr val="384653"/>
                </a:solidFill>
                <a:latin typeface="Roboto" pitchFamily="34" charset="0"/>
                <a:ea typeface="Roboto" pitchFamily="34" charset="-122"/>
                <a:cs typeface="Roboto" pitchFamily="34" charset="-120"/>
              </a:rPr>
              <a:t>:</a:t>
            </a:r>
            <a:r>
              <a:rPr lang="en-US" sz="1750" dirty="0">
                <a:solidFill>
                  <a:srgbClr val="384653"/>
                </a:solidFill>
                <a:latin typeface="Roboto" pitchFamily="34" charset="0"/>
                <a:ea typeface="Roboto" pitchFamily="34" charset="-122"/>
                <a:cs typeface="Roboto" pitchFamily="34" charset="-120"/>
              </a:rPr>
              <a:t> FACULTAD DE INGENIERÍA DE SISTEMAS E INFORMÁTICA.</a:t>
            </a:r>
            <a:endParaRPr lang="en-US" sz="1750" dirty="0"/>
          </a:p>
        </p:txBody>
      </p:sp>
      <p:sp>
        <p:nvSpPr>
          <p:cNvPr id="6" name="Text 5">
            <a:extLst>
              <a:ext uri="{FF2B5EF4-FFF2-40B4-BE49-F238E27FC236}">
                <a16:creationId xmlns:a16="http://schemas.microsoft.com/office/drawing/2014/main" id="{63DEFC8F-0B12-4EA1-A357-A59D0A3F2DF7}"/>
              </a:ext>
            </a:extLst>
          </p:cNvPr>
          <p:cNvSpPr/>
          <p:nvPr/>
        </p:nvSpPr>
        <p:spPr>
          <a:xfrm>
            <a:off x="793790" y="6127671"/>
            <a:ext cx="13042821" cy="340162"/>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Montserrat Bold" pitchFamily="34" charset="0"/>
              </a:rPr>
              <a:t>Programa</a:t>
            </a:r>
            <a:r>
              <a:rPr lang="en-US" sz="1750" b="1" dirty="0">
                <a:solidFill>
                  <a:srgbClr val="384653"/>
                </a:solidFill>
                <a:latin typeface="Roboto" pitchFamily="34" charset="0"/>
                <a:ea typeface="Roboto" pitchFamily="34" charset="-122"/>
                <a:cs typeface="Roboto" pitchFamily="34" charset="-120"/>
              </a:rPr>
              <a:t>:</a:t>
            </a:r>
            <a:r>
              <a:rPr lang="en-US" sz="1750" dirty="0">
                <a:solidFill>
                  <a:srgbClr val="384653"/>
                </a:solidFill>
                <a:latin typeface="Roboto" pitchFamily="34" charset="0"/>
                <a:ea typeface="Roboto" pitchFamily="34" charset="-122"/>
                <a:cs typeface="Roboto" pitchFamily="34" charset="-120"/>
              </a:rPr>
              <a:t> MAESTRÍA EN INGENIERÍA DE SISTEMAS CON MENCIÓN EN INGENIERÍA DE SOFTWARE.</a:t>
            </a:r>
            <a:endParaRPr lang="en-US" sz="1750" dirty="0"/>
          </a:p>
        </p:txBody>
      </p:sp>
      <p:sp>
        <p:nvSpPr>
          <p:cNvPr id="7" name="Text 6">
            <a:extLst>
              <a:ext uri="{FF2B5EF4-FFF2-40B4-BE49-F238E27FC236}">
                <a16:creationId xmlns:a16="http://schemas.microsoft.com/office/drawing/2014/main" id="{E31E9FD6-7438-46EA-B01B-C7714280F811}"/>
              </a:ext>
            </a:extLst>
          </p:cNvPr>
          <p:cNvSpPr/>
          <p:nvPr/>
        </p:nvSpPr>
        <p:spPr>
          <a:xfrm>
            <a:off x="793790" y="6722983"/>
            <a:ext cx="13042821" cy="340162"/>
          </a:xfrm>
          <a:prstGeom prst="rect">
            <a:avLst/>
          </a:prstGeom>
          <a:noFill/>
          <a:ln/>
        </p:spPr>
        <p:txBody>
          <a:bodyPr wrap="none" lIns="0" tIns="0" rIns="0" bIns="0" rtlCol="0" anchor="t"/>
          <a:lstStyle/>
          <a:p>
            <a:pPr marL="0" indent="0" algn="l">
              <a:lnSpc>
                <a:spcPts val="2650"/>
              </a:lnSpc>
              <a:buNone/>
            </a:pPr>
            <a:r>
              <a:rPr lang="en-US" sz="1750" dirty="0">
                <a:solidFill>
                  <a:srgbClr val="C00000"/>
                </a:solidFill>
                <a:latin typeface="Roboto" pitchFamily="34" charset="0"/>
                <a:ea typeface="Roboto" pitchFamily="34" charset="-122"/>
                <a:cs typeface="Roboto" pitchFamily="34" charset="-120"/>
              </a:rPr>
              <a:t>Lima</a:t>
            </a:r>
            <a:r>
              <a:rPr lang="en-US" sz="1750" dirty="0">
                <a:solidFill>
                  <a:srgbClr val="384653"/>
                </a:solidFill>
                <a:latin typeface="Roboto" pitchFamily="34" charset="0"/>
                <a:ea typeface="Roboto" pitchFamily="34" charset="-122"/>
                <a:cs typeface="Roboto" pitchFamily="34" charset="-120"/>
              </a:rPr>
              <a:t>, </a:t>
            </a:r>
            <a:r>
              <a:rPr lang="en-US" sz="1750" dirty="0">
                <a:solidFill>
                  <a:schemeClr val="accent1"/>
                </a:solidFill>
                <a:latin typeface="Roboto" pitchFamily="34" charset="0"/>
                <a:ea typeface="Roboto" pitchFamily="34" charset="-122"/>
                <a:cs typeface="Roboto" pitchFamily="34" charset="-120"/>
              </a:rPr>
              <a:t>Perú</a:t>
            </a:r>
            <a:r>
              <a:rPr lang="en-US" sz="1750" dirty="0">
                <a:solidFill>
                  <a:srgbClr val="384653"/>
                </a:solidFill>
                <a:latin typeface="Roboto" pitchFamily="34" charset="0"/>
                <a:ea typeface="Roboto" pitchFamily="34" charset="-122"/>
                <a:cs typeface="Roboto" pitchFamily="34" charset="-120"/>
              </a:rPr>
              <a:t>, </a:t>
            </a:r>
            <a:r>
              <a:rPr lang="en-US" sz="1750" dirty="0" err="1">
                <a:solidFill>
                  <a:srgbClr val="C00000"/>
                </a:solidFill>
                <a:latin typeface="Roboto" pitchFamily="34" charset="0"/>
                <a:ea typeface="Roboto" pitchFamily="34" charset="-122"/>
                <a:cs typeface="Roboto" pitchFamily="34" charset="-120"/>
              </a:rPr>
              <a:t>Octubre</a:t>
            </a:r>
            <a:r>
              <a:rPr lang="en-US" sz="1750" dirty="0">
                <a:solidFill>
                  <a:srgbClr val="384653"/>
                </a:solidFill>
                <a:latin typeface="Roboto" pitchFamily="34" charset="0"/>
                <a:ea typeface="Roboto" pitchFamily="34" charset="-122"/>
                <a:cs typeface="Roboto" pitchFamily="34" charset="-120"/>
              </a:rPr>
              <a:t> </a:t>
            </a:r>
            <a:r>
              <a:rPr lang="en-US" sz="1750" dirty="0">
                <a:solidFill>
                  <a:schemeClr val="accent1"/>
                </a:solidFill>
                <a:latin typeface="Roboto" pitchFamily="34" charset="0"/>
                <a:ea typeface="Roboto" pitchFamily="34" charset="-122"/>
                <a:cs typeface="Roboto" pitchFamily="34" charset="-120"/>
              </a:rPr>
              <a:t>2025</a:t>
            </a:r>
            <a:r>
              <a:rPr lang="en-US" sz="1750" dirty="0">
                <a:solidFill>
                  <a:srgbClr val="384653"/>
                </a:solidFill>
                <a:latin typeface="Roboto" pitchFamily="34" charset="0"/>
                <a:ea typeface="Roboto" pitchFamily="34" charset="-122"/>
                <a:cs typeface="Roboto" pitchFamily="34" charset="-120"/>
              </a:rPr>
              <a:t>.</a:t>
            </a:r>
            <a:endParaRPr lang="en-US" sz="1750" dirty="0"/>
          </a:p>
        </p:txBody>
      </p:sp>
      <p:pic>
        <p:nvPicPr>
          <p:cNvPr id="8" name="Imagen 7">
            <a:extLst>
              <a:ext uri="{FF2B5EF4-FFF2-40B4-BE49-F238E27FC236}">
                <a16:creationId xmlns:a16="http://schemas.microsoft.com/office/drawing/2014/main" id="{D5EC14C9-9480-4BDE-968B-29C62326AA60}"/>
              </a:ext>
            </a:extLst>
          </p:cNvPr>
          <p:cNvPicPr>
            <a:picLocks noChangeAspect="1"/>
          </p:cNvPicPr>
          <p:nvPr/>
        </p:nvPicPr>
        <p:blipFill>
          <a:blip r:embed="rId2"/>
          <a:stretch>
            <a:fillRect/>
          </a:stretch>
        </p:blipFill>
        <p:spPr>
          <a:xfrm>
            <a:off x="666149" y="735866"/>
            <a:ext cx="6185708" cy="2126337"/>
          </a:xfrm>
          <a:prstGeom prst="rect">
            <a:avLst/>
          </a:prstGeom>
        </p:spPr>
      </p:pic>
      <p:pic>
        <p:nvPicPr>
          <p:cNvPr id="9" name="Imagen 8">
            <a:extLst>
              <a:ext uri="{FF2B5EF4-FFF2-40B4-BE49-F238E27FC236}">
                <a16:creationId xmlns:a16="http://schemas.microsoft.com/office/drawing/2014/main" id="{915051F5-C8F5-4A86-BC12-6DB4C3F1BE80}"/>
              </a:ext>
            </a:extLst>
          </p:cNvPr>
          <p:cNvPicPr>
            <a:picLocks noChangeAspect="1"/>
          </p:cNvPicPr>
          <p:nvPr/>
        </p:nvPicPr>
        <p:blipFill>
          <a:blip r:embed="rId3"/>
          <a:stretch>
            <a:fillRect/>
          </a:stretch>
        </p:blipFill>
        <p:spPr>
          <a:xfrm>
            <a:off x="12835226" y="7612620"/>
            <a:ext cx="1650795" cy="491996"/>
          </a:xfrm>
          <a:prstGeom prst="rect">
            <a:avLst/>
          </a:prstGeom>
        </p:spPr>
      </p:pic>
      <p:pic>
        <p:nvPicPr>
          <p:cNvPr id="10" name="Image 1" descr="preencoded.png">
            <a:extLst>
              <a:ext uri="{FF2B5EF4-FFF2-40B4-BE49-F238E27FC236}">
                <a16:creationId xmlns:a16="http://schemas.microsoft.com/office/drawing/2014/main" id="{C3095690-9470-4887-85A1-23B24EA6F35C}"/>
              </a:ext>
            </a:extLst>
          </p:cNvPr>
          <p:cNvPicPr>
            <a:picLocks noChangeAspect="1"/>
          </p:cNvPicPr>
          <p:nvPr/>
        </p:nvPicPr>
        <p:blipFill>
          <a:blip r:embed="rId4"/>
          <a:stretch>
            <a:fillRect/>
          </a:stretch>
        </p:blipFill>
        <p:spPr>
          <a:xfrm>
            <a:off x="793789" y="3741265"/>
            <a:ext cx="331351" cy="331351"/>
          </a:xfrm>
          <a:prstGeom prst="rect">
            <a:avLst/>
          </a:prstGeom>
        </p:spPr>
      </p:pic>
      <p:sp>
        <p:nvSpPr>
          <p:cNvPr id="11" name="Text 4">
            <a:extLst>
              <a:ext uri="{FF2B5EF4-FFF2-40B4-BE49-F238E27FC236}">
                <a16:creationId xmlns:a16="http://schemas.microsoft.com/office/drawing/2014/main" id="{D0206AB9-DE9F-4A4E-A79C-75C9BD261BF6}"/>
              </a:ext>
            </a:extLst>
          </p:cNvPr>
          <p:cNvSpPr/>
          <p:nvPr/>
        </p:nvSpPr>
        <p:spPr>
          <a:xfrm>
            <a:off x="1221343" y="3717333"/>
            <a:ext cx="5997416" cy="379214"/>
          </a:xfrm>
          <a:prstGeom prst="rect">
            <a:avLst/>
          </a:prstGeom>
          <a:noFill/>
          <a:ln/>
        </p:spPr>
        <p:txBody>
          <a:bodyPr wrap="none" lIns="0" tIns="0" rIns="0" bIns="0" rtlCol="0" anchor="t"/>
          <a:lstStyle/>
          <a:p>
            <a:pPr marL="0" indent="0" algn="l">
              <a:lnSpc>
                <a:spcPts val="2950"/>
              </a:lnSpc>
              <a:buNone/>
            </a:pPr>
            <a:r>
              <a:rPr lang="en-US" sz="2100" b="1" dirty="0">
                <a:solidFill>
                  <a:srgbClr val="272525"/>
                </a:solidFill>
                <a:latin typeface="Montserrat Bold" pitchFamily="34" charset="0"/>
                <a:ea typeface="Montserrat Bold" pitchFamily="34" charset="-122"/>
                <a:cs typeface="Montserrat Bold" pitchFamily="34" charset="-120"/>
              </a:rPr>
              <a:t>Ing. Carlos Antonio Nishimura Castro</a:t>
            </a:r>
            <a:endParaRPr lang="en-US" sz="2100" dirty="0"/>
          </a:p>
        </p:txBody>
      </p:sp>
      <p:pic>
        <p:nvPicPr>
          <p:cNvPr id="16" name="Image 4" descr="preencoded.png">
            <a:extLst>
              <a:ext uri="{FF2B5EF4-FFF2-40B4-BE49-F238E27FC236}">
                <a16:creationId xmlns:a16="http://schemas.microsoft.com/office/drawing/2014/main" id="{A6BFA9D4-BFB8-473C-AD7F-42F53149670C}"/>
              </a:ext>
            </a:extLst>
          </p:cNvPr>
          <p:cNvPicPr>
            <a:picLocks noChangeAspect="1"/>
          </p:cNvPicPr>
          <p:nvPr/>
        </p:nvPicPr>
        <p:blipFill>
          <a:blip r:embed="rId5"/>
          <a:stretch>
            <a:fillRect/>
          </a:stretch>
        </p:blipFill>
        <p:spPr>
          <a:xfrm>
            <a:off x="10002066" y="3634451"/>
            <a:ext cx="2232303" cy="2232303"/>
          </a:xfrm>
          <a:prstGeom prst="rect">
            <a:avLst/>
          </a:prstGeom>
        </p:spPr>
      </p:pic>
    </p:spTree>
    <p:extLst>
      <p:ext uri="{BB962C8B-B14F-4D97-AF65-F5344CB8AC3E}">
        <p14:creationId xmlns:p14="http://schemas.microsoft.com/office/powerpoint/2010/main" val="419179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60571"/>
            <a:ext cx="10091924" cy="708779"/>
          </a:xfrm>
          <a:prstGeom prst="rect">
            <a:avLst/>
          </a:prstGeom>
          <a:noFill/>
          <a:ln/>
        </p:spPr>
        <p:txBody>
          <a:bodyPr wrap="non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Beneficios Cuádruples del </a:t>
            </a:r>
            <a:r>
              <a:rPr lang="en-US" sz="4450" dirty="0" err="1">
                <a:solidFill>
                  <a:srgbClr val="0C0D0F"/>
                </a:solidFill>
                <a:latin typeface="Inter" pitchFamily="34" charset="0"/>
                <a:ea typeface="Inter" pitchFamily="34" charset="-122"/>
                <a:cs typeface="Inter" pitchFamily="34" charset="-120"/>
              </a:rPr>
              <a:t>Enfoque</a:t>
            </a:r>
            <a:endParaRPr lang="en-US" sz="4450" dirty="0"/>
          </a:p>
        </p:txBody>
      </p:sp>
      <p:sp>
        <p:nvSpPr>
          <p:cNvPr id="3" name="Text 1"/>
          <p:cNvSpPr/>
          <p:nvPr/>
        </p:nvSpPr>
        <p:spPr>
          <a:xfrm>
            <a:off x="793790" y="192297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La combinación estratégica de estas cuatro herramientas críticas crea un círculo virtuoso de calidad y seguridad para el proyecto AxonIQ.</a:t>
            </a:r>
            <a:endParaRPr lang="en-US" sz="1750" dirty="0"/>
          </a:p>
        </p:txBody>
      </p:sp>
      <p:sp>
        <p:nvSpPr>
          <p:cNvPr id="4" name="Text 2"/>
          <p:cNvSpPr/>
          <p:nvPr/>
        </p:nvSpPr>
        <p:spPr>
          <a:xfrm>
            <a:off x="1397556" y="2991207"/>
            <a:ext cx="3635097" cy="354330"/>
          </a:xfrm>
          <a:prstGeom prst="rect">
            <a:avLst/>
          </a:prstGeom>
          <a:noFill/>
          <a:ln/>
        </p:spPr>
        <p:txBody>
          <a:bodyPr wrap="none" lIns="0" tIns="0" rIns="0" bIns="0" rtlCol="0" anchor="t"/>
          <a:lstStyle/>
          <a:p>
            <a:pPr marL="0" indent="0" algn="r">
              <a:lnSpc>
                <a:spcPts val="2750"/>
              </a:lnSpc>
              <a:buNone/>
            </a:pPr>
            <a:r>
              <a:rPr lang="en-US" sz="2200" dirty="0">
                <a:solidFill>
                  <a:srgbClr val="55575A"/>
                </a:solidFill>
                <a:latin typeface="Inter" pitchFamily="34" charset="0"/>
                <a:ea typeface="Inter" pitchFamily="34" charset="-122"/>
                <a:cs typeface="Inter" pitchFamily="34" charset="-120"/>
              </a:rPr>
              <a:t>Seguridad Validada (DAST)</a:t>
            </a:r>
            <a:endParaRPr lang="en-US" sz="2200" dirty="0"/>
          </a:p>
        </p:txBody>
      </p:sp>
      <p:sp>
        <p:nvSpPr>
          <p:cNvPr id="5" name="Text 3"/>
          <p:cNvSpPr/>
          <p:nvPr/>
        </p:nvSpPr>
        <p:spPr>
          <a:xfrm>
            <a:off x="793790" y="3481626"/>
            <a:ext cx="4238863" cy="1088708"/>
          </a:xfrm>
          <a:prstGeom prst="rect">
            <a:avLst/>
          </a:prstGeom>
          <a:noFill/>
          <a:ln/>
        </p:spPr>
        <p:txBody>
          <a:bodyPr wrap="square" lIns="0" tIns="0" rIns="0" bIns="0" rtlCol="0" anchor="t"/>
          <a:lstStyle/>
          <a:p>
            <a:pPr marL="0" indent="0" algn="r">
              <a:lnSpc>
                <a:spcPts val="2850"/>
              </a:lnSpc>
              <a:buNone/>
            </a:pPr>
            <a:r>
              <a:rPr lang="en-US" sz="1750" dirty="0">
                <a:solidFill>
                  <a:srgbClr val="55575A"/>
                </a:solidFill>
                <a:latin typeface="Manrope" pitchFamily="34" charset="0"/>
                <a:ea typeface="Manrope" pitchFamily="34" charset="-122"/>
                <a:cs typeface="Manrope" pitchFamily="34" charset="-120"/>
              </a:rPr>
              <a:t>OWASP ZAP garantiza que el sistema resiste los ataques conocidos en un entorno operativo.</a:t>
            </a:r>
            <a:endParaRPr lang="en-US" sz="1750" dirty="0"/>
          </a:p>
        </p:txBody>
      </p:sp>
      <p:pic>
        <p:nvPicPr>
          <p:cNvPr id="6" name="Image 0" descr="preencoded.png"/>
          <p:cNvPicPr>
            <a:picLocks noChangeAspect="1"/>
          </p:cNvPicPr>
          <p:nvPr/>
        </p:nvPicPr>
        <p:blipFill>
          <a:blip r:embed="rId3"/>
          <a:stretch>
            <a:fillRect/>
          </a:stretch>
        </p:blipFill>
        <p:spPr>
          <a:xfrm>
            <a:off x="5032653" y="2903934"/>
            <a:ext cx="4564975" cy="4564975"/>
          </a:xfrm>
          <a:prstGeom prst="rect">
            <a:avLst/>
          </a:prstGeom>
        </p:spPr>
      </p:pic>
      <p:pic>
        <p:nvPicPr>
          <p:cNvPr id="7" name="Image 1" descr="preencoded.png"/>
          <p:cNvPicPr>
            <a:picLocks noChangeAspect="1"/>
          </p:cNvPicPr>
          <p:nvPr/>
        </p:nvPicPr>
        <p:blipFill>
          <a:blip r:embed="rId4"/>
          <a:stretch>
            <a:fillRect/>
          </a:stretch>
        </p:blipFill>
        <p:spPr>
          <a:xfrm>
            <a:off x="6324362" y="4155877"/>
            <a:ext cx="318968" cy="398621"/>
          </a:xfrm>
          <a:prstGeom prst="rect">
            <a:avLst/>
          </a:prstGeom>
        </p:spPr>
      </p:pic>
      <p:sp>
        <p:nvSpPr>
          <p:cNvPr id="8" name="Text 4"/>
          <p:cNvSpPr/>
          <p:nvPr/>
        </p:nvSpPr>
        <p:spPr>
          <a:xfrm>
            <a:off x="9597628" y="2991207"/>
            <a:ext cx="3566160"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Calidad del Código (SAST)</a:t>
            </a:r>
            <a:endParaRPr lang="en-US" sz="2200" dirty="0"/>
          </a:p>
        </p:txBody>
      </p:sp>
      <p:sp>
        <p:nvSpPr>
          <p:cNvPr id="9" name="Text 5"/>
          <p:cNvSpPr/>
          <p:nvPr/>
        </p:nvSpPr>
        <p:spPr>
          <a:xfrm>
            <a:off x="9597628" y="3481626"/>
            <a:ext cx="4238982"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SonarQube asegura la mantenibilidad, detectando a tiempo defectos y vulnerabilidades del código fuente.</a:t>
            </a:r>
            <a:endParaRPr lang="en-US" sz="1750" dirty="0"/>
          </a:p>
        </p:txBody>
      </p:sp>
      <p:pic>
        <p:nvPicPr>
          <p:cNvPr id="10" name="Image 2" descr="preencoded.png"/>
          <p:cNvPicPr>
            <a:picLocks noChangeAspect="1"/>
          </p:cNvPicPr>
          <p:nvPr/>
        </p:nvPicPr>
        <p:blipFill>
          <a:blip r:embed="rId5"/>
          <a:stretch>
            <a:fillRect/>
          </a:stretch>
        </p:blipFill>
        <p:spPr>
          <a:xfrm>
            <a:off x="5032653" y="2903934"/>
            <a:ext cx="4564975" cy="4564975"/>
          </a:xfrm>
          <a:prstGeom prst="rect">
            <a:avLst/>
          </a:prstGeom>
        </p:spPr>
      </p:pic>
      <p:pic>
        <p:nvPicPr>
          <p:cNvPr id="11" name="Image 3" descr="preencoded.png"/>
          <p:cNvPicPr>
            <a:picLocks noChangeAspect="1"/>
          </p:cNvPicPr>
          <p:nvPr/>
        </p:nvPicPr>
        <p:blipFill>
          <a:blip r:embed="rId6"/>
          <a:stretch>
            <a:fillRect/>
          </a:stretch>
        </p:blipFill>
        <p:spPr>
          <a:xfrm>
            <a:off x="7986713" y="4155877"/>
            <a:ext cx="318968" cy="398621"/>
          </a:xfrm>
          <a:prstGeom prst="rect">
            <a:avLst/>
          </a:prstGeom>
        </p:spPr>
      </p:pic>
      <p:sp>
        <p:nvSpPr>
          <p:cNvPr id="12" name="Text 6"/>
          <p:cNvSpPr/>
          <p:nvPr/>
        </p:nvSpPr>
        <p:spPr>
          <a:xfrm>
            <a:off x="9597628" y="5443776"/>
            <a:ext cx="3654623"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Estabilidad Bajo Carga (K6)</a:t>
            </a:r>
            <a:endParaRPr lang="en-US" sz="2200" dirty="0"/>
          </a:p>
        </p:txBody>
      </p:sp>
      <p:sp>
        <p:nvSpPr>
          <p:cNvPr id="13" name="Text 7"/>
          <p:cNvSpPr/>
          <p:nvPr/>
        </p:nvSpPr>
        <p:spPr>
          <a:xfrm>
            <a:off x="9597628" y="5934194"/>
            <a:ext cx="4238982" cy="1088708"/>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K6 prueba la capacidad del sistema para soportar el tráfico esperado y picos inesperados sin degradación.</a:t>
            </a:r>
            <a:endParaRPr lang="en-US" sz="1750" dirty="0"/>
          </a:p>
        </p:txBody>
      </p:sp>
      <p:pic>
        <p:nvPicPr>
          <p:cNvPr id="14" name="Image 4" descr="preencoded.png"/>
          <p:cNvPicPr>
            <a:picLocks noChangeAspect="1"/>
          </p:cNvPicPr>
          <p:nvPr/>
        </p:nvPicPr>
        <p:blipFill>
          <a:blip r:embed="rId7"/>
          <a:stretch>
            <a:fillRect/>
          </a:stretch>
        </p:blipFill>
        <p:spPr>
          <a:xfrm>
            <a:off x="5032653" y="2903934"/>
            <a:ext cx="4564975" cy="4564975"/>
          </a:xfrm>
          <a:prstGeom prst="rect">
            <a:avLst/>
          </a:prstGeom>
        </p:spPr>
      </p:pic>
      <p:pic>
        <p:nvPicPr>
          <p:cNvPr id="15" name="Image 5" descr="preencoded.png"/>
          <p:cNvPicPr>
            <a:picLocks noChangeAspect="1"/>
          </p:cNvPicPr>
          <p:nvPr/>
        </p:nvPicPr>
        <p:blipFill>
          <a:blip r:embed="rId8"/>
          <a:stretch>
            <a:fillRect/>
          </a:stretch>
        </p:blipFill>
        <p:spPr>
          <a:xfrm>
            <a:off x="7986713" y="5818227"/>
            <a:ext cx="318968" cy="398621"/>
          </a:xfrm>
          <a:prstGeom prst="rect">
            <a:avLst/>
          </a:prstGeom>
        </p:spPr>
      </p:pic>
      <p:sp>
        <p:nvSpPr>
          <p:cNvPr id="16" name="Text 8"/>
          <p:cNvSpPr/>
          <p:nvPr/>
        </p:nvSpPr>
        <p:spPr>
          <a:xfrm>
            <a:off x="793790" y="5085159"/>
            <a:ext cx="4238863" cy="708660"/>
          </a:xfrm>
          <a:prstGeom prst="rect">
            <a:avLst/>
          </a:prstGeom>
          <a:noFill/>
          <a:ln/>
        </p:spPr>
        <p:txBody>
          <a:bodyPr wrap="square" lIns="0" tIns="0" rIns="0" bIns="0" rtlCol="0" anchor="t"/>
          <a:lstStyle/>
          <a:p>
            <a:pPr marL="0" indent="0" algn="r">
              <a:lnSpc>
                <a:spcPts val="2750"/>
              </a:lnSpc>
              <a:buNone/>
            </a:pPr>
            <a:r>
              <a:rPr lang="en-US" sz="2200" dirty="0">
                <a:solidFill>
                  <a:srgbClr val="55575A"/>
                </a:solidFill>
                <a:latin typeface="Inter" pitchFamily="34" charset="0"/>
                <a:ea typeface="Inter" pitchFamily="34" charset="-122"/>
                <a:cs typeface="Inter" pitchFamily="34" charset="-120"/>
              </a:rPr>
              <a:t>Funcionalidad de Usuario (Serenity)</a:t>
            </a:r>
            <a:endParaRPr lang="en-US" sz="2200" dirty="0"/>
          </a:p>
        </p:txBody>
      </p:sp>
      <p:sp>
        <p:nvSpPr>
          <p:cNvPr id="17" name="Text 9"/>
          <p:cNvSpPr/>
          <p:nvPr/>
        </p:nvSpPr>
        <p:spPr>
          <a:xfrm>
            <a:off x="793790" y="5929908"/>
            <a:ext cx="4238863" cy="1451610"/>
          </a:xfrm>
          <a:prstGeom prst="rect">
            <a:avLst/>
          </a:prstGeom>
          <a:noFill/>
          <a:ln/>
        </p:spPr>
        <p:txBody>
          <a:bodyPr wrap="square" lIns="0" tIns="0" rIns="0" bIns="0" rtlCol="0" anchor="t"/>
          <a:lstStyle/>
          <a:p>
            <a:pPr marL="0" indent="0" algn="r">
              <a:lnSpc>
                <a:spcPts val="2850"/>
              </a:lnSpc>
              <a:buNone/>
            </a:pPr>
            <a:r>
              <a:rPr lang="en-US" sz="1750" dirty="0">
                <a:solidFill>
                  <a:srgbClr val="55575A"/>
                </a:solidFill>
                <a:latin typeface="Manrope" pitchFamily="34" charset="0"/>
                <a:ea typeface="Manrope" pitchFamily="34" charset="-122"/>
                <a:cs typeface="Manrope" pitchFamily="34" charset="-120"/>
              </a:rPr>
              <a:t>Las pruebas E2E confirman que la experiencia del usuario y los flujos de negocio cumplen con los requisitos definidos.</a:t>
            </a:r>
            <a:endParaRPr lang="en-US" sz="1750" dirty="0"/>
          </a:p>
        </p:txBody>
      </p:sp>
      <p:pic>
        <p:nvPicPr>
          <p:cNvPr id="18" name="Image 6" descr="preencoded.png"/>
          <p:cNvPicPr>
            <a:picLocks noChangeAspect="1"/>
          </p:cNvPicPr>
          <p:nvPr/>
        </p:nvPicPr>
        <p:blipFill>
          <a:blip r:embed="rId9"/>
          <a:stretch>
            <a:fillRect/>
          </a:stretch>
        </p:blipFill>
        <p:spPr>
          <a:xfrm>
            <a:off x="5032653" y="2903934"/>
            <a:ext cx="4564975" cy="4564975"/>
          </a:xfrm>
          <a:prstGeom prst="rect">
            <a:avLst/>
          </a:prstGeom>
        </p:spPr>
      </p:pic>
      <p:pic>
        <p:nvPicPr>
          <p:cNvPr id="19" name="Image 7" descr="preencoded.png"/>
          <p:cNvPicPr>
            <a:picLocks noChangeAspect="1"/>
          </p:cNvPicPr>
          <p:nvPr/>
        </p:nvPicPr>
        <p:blipFill>
          <a:blip r:embed="rId10"/>
          <a:stretch>
            <a:fillRect/>
          </a:stretch>
        </p:blipFill>
        <p:spPr>
          <a:xfrm>
            <a:off x="6324362" y="5818227"/>
            <a:ext cx="318968" cy="398621"/>
          </a:xfrm>
          <a:prstGeom prst="rect">
            <a:avLst/>
          </a:prstGeom>
        </p:spPr>
      </p:pic>
      <p:pic>
        <p:nvPicPr>
          <p:cNvPr id="20" name="Imagen 19">
            <a:extLst>
              <a:ext uri="{FF2B5EF4-FFF2-40B4-BE49-F238E27FC236}">
                <a16:creationId xmlns:a16="http://schemas.microsoft.com/office/drawing/2014/main" id="{EC01B192-6234-4C6D-AECC-B99BDC05A35E}"/>
              </a:ext>
            </a:extLst>
          </p:cNvPr>
          <p:cNvPicPr>
            <a:picLocks noChangeAspect="1"/>
          </p:cNvPicPr>
          <p:nvPr/>
        </p:nvPicPr>
        <p:blipFill>
          <a:blip r:embed="rId11"/>
          <a:stretch>
            <a:fillRect/>
          </a:stretch>
        </p:blipFill>
        <p:spPr>
          <a:xfrm>
            <a:off x="12835226" y="7612620"/>
            <a:ext cx="1650795" cy="4919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2335" y="721876"/>
            <a:ext cx="8722876" cy="519946"/>
          </a:xfrm>
          <a:prstGeom prst="rect">
            <a:avLst/>
          </a:prstGeom>
          <a:noFill/>
          <a:ln/>
        </p:spPr>
        <p:txBody>
          <a:bodyPr wrap="none" lIns="0" tIns="0" rIns="0" bIns="0" rtlCol="0" anchor="t"/>
          <a:lstStyle/>
          <a:p>
            <a:pPr marL="0" indent="0" algn="l">
              <a:lnSpc>
                <a:spcPts val="4050"/>
              </a:lnSpc>
              <a:buNone/>
            </a:pPr>
            <a:r>
              <a:rPr lang="en-US" sz="3250" dirty="0">
                <a:solidFill>
                  <a:srgbClr val="0C0D0F"/>
                </a:solidFill>
                <a:latin typeface="Inter" pitchFamily="34" charset="0"/>
                <a:ea typeface="Inter" pitchFamily="34" charset="-122"/>
                <a:cs typeface="Inter" pitchFamily="34" charset="-120"/>
              </a:rPr>
              <a:t>Conclusión: Un Estándar Elevado de Calidad</a:t>
            </a:r>
            <a:endParaRPr lang="en-US" sz="3250" dirty="0"/>
          </a:p>
        </p:txBody>
      </p:sp>
      <p:sp>
        <p:nvSpPr>
          <p:cNvPr id="3" name="Text 1"/>
          <p:cNvSpPr/>
          <p:nvPr/>
        </p:nvSpPr>
        <p:spPr>
          <a:xfrm>
            <a:off x="582335" y="1574602"/>
            <a:ext cx="13465731" cy="532448"/>
          </a:xfrm>
          <a:prstGeom prst="rect">
            <a:avLst/>
          </a:prstGeom>
          <a:noFill/>
          <a:ln/>
        </p:spPr>
        <p:txBody>
          <a:bodyPr wrap="square" lIns="0" tIns="0" rIns="0" bIns="0" rtlCol="0" anchor="t"/>
          <a:lstStyle/>
          <a:p>
            <a:pPr marL="0" indent="0" algn="l">
              <a:lnSpc>
                <a:spcPts val="2050"/>
              </a:lnSpc>
              <a:buNone/>
            </a:pPr>
            <a:r>
              <a:rPr lang="en-US" sz="1300" dirty="0">
                <a:solidFill>
                  <a:srgbClr val="55575A"/>
                </a:solidFill>
                <a:latin typeface="Manrope" pitchFamily="34" charset="0"/>
                <a:ea typeface="Manrope" pitchFamily="34" charset="-122"/>
                <a:cs typeface="Manrope" pitchFamily="34" charset="-120"/>
              </a:rPr>
              <a:t>La implementación de estas prácticas y herramientas no solo cumple con los requisitos del curso, sino que establece un estándar profesional para el desarrollo de software moderno y seguro.</a:t>
            </a:r>
            <a:endParaRPr lang="en-US" sz="1300" dirty="0"/>
          </a:p>
        </p:txBody>
      </p:sp>
      <p:sp>
        <p:nvSpPr>
          <p:cNvPr id="4" name="Shape 2"/>
          <p:cNvSpPr/>
          <p:nvPr/>
        </p:nvSpPr>
        <p:spPr>
          <a:xfrm>
            <a:off x="7303770" y="2294215"/>
            <a:ext cx="22860" cy="4385667"/>
          </a:xfrm>
          <a:prstGeom prst="roundRect">
            <a:avLst>
              <a:gd name="adj" fmla="val 655124"/>
            </a:avLst>
          </a:prstGeom>
          <a:solidFill>
            <a:srgbClr val="FF7047"/>
          </a:solidFill>
          <a:ln/>
        </p:spPr>
      </p:sp>
      <p:sp>
        <p:nvSpPr>
          <p:cNvPr id="5" name="Shape 3"/>
          <p:cNvSpPr/>
          <p:nvPr/>
        </p:nvSpPr>
        <p:spPr>
          <a:xfrm>
            <a:off x="559475" y="2294215"/>
            <a:ext cx="6732865" cy="1240036"/>
          </a:xfrm>
          <a:prstGeom prst="roundRect">
            <a:avLst>
              <a:gd name="adj" fmla="val 12077"/>
            </a:avLst>
          </a:prstGeom>
          <a:solidFill>
            <a:srgbClr val="FFFFFF"/>
          </a:solidFill>
          <a:ln w="7620">
            <a:solidFill>
              <a:srgbClr val="FF7047"/>
            </a:solidFill>
            <a:prstDash val="solid"/>
          </a:ln>
        </p:spPr>
      </p:sp>
      <p:sp>
        <p:nvSpPr>
          <p:cNvPr id="6" name="Text 4"/>
          <p:cNvSpPr/>
          <p:nvPr/>
        </p:nvSpPr>
        <p:spPr>
          <a:xfrm>
            <a:off x="5046107" y="2468166"/>
            <a:ext cx="2079903" cy="259913"/>
          </a:xfrm>
          <a:prstGeom prst="rect">
            <a:avLst/>
          </a:prstGeom>
          <a:noFill/>
          <a:ln/>
        </p:spPr>
        <p:txBody>
          <a:bodyPr wrap="none" lIns="0" tIns="0" rIns="0" bIns="0" rtlCol="0" anchor="t"/>
          <a:lstStyle/>
          <a:p>
            <a:pPr marL="0" indent="0" algn="r">
              <a:lnSpc>
                <a:spcPts val="2000"/>
              </a:lnSpc>
              <a:buNone/>
            </a:pPr>
            <a:r>
              <a:rPr lang="en-US" sz="1600" dirty="0">
                <a:solidFill>
                  <a:srgbClr val="55575A"/>
                </a:solidFill>
                <a:latin typeface="Inter" pitchFamily="34" charset="0"/>
                <a:ea typeface="Inter" pitchFamily="34" charset="-122"/>
                <a:cs typeface="Inter" pitchFamily="34" charset="-120"/>
              </a:rPr>
              <a:t>Fortaleza Técnica</a:t>
            </a:r>
            <a:endParaRPr lang="en-US" sz="1600" dirty="0"/>
          </a:p>
        </p:txBody>
      </p:sp>
      <p:sp>
        <p:nvSpPr>
          <p:cNvPr id="7" name="Text 5"/>
          <p:cNvSpPr/>
          <p:nvPr/>
        </p:nvSpPr>
        <p:spPr>
          <a:xfrm>
            <a:off x="733425" y="2827853"/>
            <a:ext cx="6392585" cy="532448"/>
          </a:xfrm>
          <a:prstGeom prst="rect">
            <a:avLst/>
          </a:prstGeom>
          <a:noFill/>
          <a:ln/>
        </p:spPr>
        <p:txBody>
          <a:bodyPr wrap="square" lIns="0" tIns="0" rIns="0" bIns="0" rtlCol="0" anchor="t"/>
          <a:lstStyle/>
          <a:p>
            <a:pPr marL="0" indent="0" algn="r">
              <a:lnSpc>
                <a:spcPts val="2050"/>
              </a:lnSpc>
              <a:buNone/>
            </a:pPr>
            <a:r>
              <a:rPr lang="en-US" sz="1300" dirty="0">
                <a:solidFill>
                  <a:srgbClr val="55575A"/>
                </a:solidFill>
                <a:latin typeface="Manrope" pitchFamily="34" charset="0"/>
                <a:ea typeface="Manrope" pitchFamily="34" charset="-122"/>
                <a:cs typeface="Manrope" pitchFamily="34" charset="-120"/>
              </a:rPr>
              <a:t>La combinación de análisis estático, dinámico, de carga y funcional fortalece la robustez del producto final, reduciendo los riesgos en producción.</a:t>
            </a:r>
            <a:endParaRPr lang="en-US" sz="1300" dirty="0"/>
          </a:p>
        </p:txBody>
      </p:sp>
      <p:sp>
        <p:nvSpPr>
          <p:cNvPr id="8" name="Shape 6"/>
          <p:cNvSpPr/>
          <p:nvPr/>
        </p:nvSpPr>
        <p:spPr>
          <a:xfrm>
            <a:off x="7338060" y="3867031"/>
            <a:ext cx="6732865" cy="1240036"/>
          </a:xfrm>
          <a:prstGeom prst="rect">
            <a:avLst/>
          </a:prstGeom>
          <a:solidFill>
            <a:srgbClr val="FFFFFF"/>
          </a:solidFill>
          <a:ln w="7620">
            <a:solidFill>
              <a:srgbClr val="FF7047"/>
            </a:solidFill>
            <a:prstDash val="solid"/>
          </a:ln>
        </p:spPr>
      </p:sp>
      <p:sp>
        <p:nvSpPr>
          <p:cNvPr id="9" name="Text 7"/>
          <p:cNvSpPr/>
          <p:nvPr/>
        </p:nvSpPr>
        <p:spPr>
          <a:xfrm>
            <a:off x="7504390" y="4040981"/>
            <a:ext cx="2079903" cy="259913"/>
          </a:xfrm>
          <a:prstGeom prst="rect">
            <a:avLst/>
          </a:prstGeom>
          <a:noFill/>
          <a:ln/>
        </p:spPr>
        <p:txBody>
          <a:bodyPr wrap="none" lIns="0" tIns="0" rIns="0" bIns="0" rtlCol="0" anchor="t"/>
          <a:lstStyle/>
          <a:p>
            <a:pPr marL="0" indent="0" algn="l">
              <a:lnSpc>
                <a:spcPts val="2000"/>
              </a:lnSpc>
              <a:buNone/>
            </a:pPr>
            <a:r>
              <a:rPr lang="en-US" sz="1600" dirty="0">
                <a:solidFill>
                  <a:srgbClr val="55575A"/>
                </a:solidFill>
                <a:latin typeface="Inter" pitchFamily="34" charset="0"/>
                <a:ea typeface="Inter" pitchFamily="34" charset="-122"/>
                <a:cs typeface="Inter" pitchFamily="34" charset="-120"/>
              </a:rPr>
              <a:t>Plataforma AxonIQ</a:t>
            </a:r>
            <a:endParaRPr lang="en-US" sz="1600" dirty="0"/>
          </a:p>
        </p:txBody>
      </p:sp>
      <p:sp>
        <p:nvSpPr>
          <p:cNvPr id="10" name="Text 8"/>
          <p:cNvSpPr/>
          <p:nvPr/>
        </p:nvSpPr>
        <p:spPr>
          <a:xfrm>
            <a:off x="7504390" y="4400669"/>
            <a:ext cx="6392585" cy="532448"/>
          </a:xfrm>
          <a:prstGeom prst="rect">
            <a:avLst/>
          </a:prstGeom>
          <a:noFill/>
          <a:ln/>
        </p:spPr>
        <p:txBody>
          <a:bodyPr wrap="square" lIns="0" tIns="0" rIns="0" bIns="0" rtlCol="0" anchor="t"/>
          <a:lstStyle/>
          <a:p>
            <a:pPr marL="0" indent="0" algn="l">
              <a:lnSpc>
                <a:spcPts val="2050"/>
              </a:lnSpc>
              <a:buNone/>
            </a:pPr>
            <a:r>
              <a:rPr lang="en-US" sz="1300" dirty="0">
                <a:solidFill>
                  <a:srgbClr val="55575A"/>
                </a:solidFill>
                <a:latin typeface="Manrope" pitchFamily="34" charset="0"/>
                <a:ea typeface="Manrope" pitchFamily="34" charset="-122"/>
                <a:cs typeface="Manrope" pitchFamily="34" charset="-120"/>
              </a:rPr>
              <a:t>La arquitectura EDA de AxonIQ proporciona un contexto realista y complejo, ideal para someter al sistema a pruebas de alto nivel.</a:t>
            </a:r>
            <a:endParaRPr lang="en-US" sz="1300" dirty="0"/>
          </a:p>
        </p:txBody>
      </p:sp>
      <p:sp>
        <p:nvSpPr>
          <p:cNvPr id="11" name="Shape 9"/>
          <p:cNvSpPr/>
          <p:nvPr/>
        </p:nvSpPr>
        <p:spPr>
          <a:xfrm>
            <a:off x="559475" y="5439847"/>
            <a:ext cx="6732865" cy="1240036"/>
          </a:xfrm>
          <a:prstGeom prst="roundRect">
            <a:avLst>
              <a:gd name="adj" fmla="val 12077"/>
            </a:avLst>
          </a:prstGeom>
          <a:solidFill>
            <a:srgbClr val="FFFFFF"/>
          </a:solidFill>
          <a:ln w="7620">
            <a:solidFill>
              <a:srgbClr val="FF7047"/>
            </a:solidFill>
            <a:prstDash val="solid"/>
          </a:ln>
        </p:spPr>
      </p:sp>
      <p:sp>
        <p:nvSpPr>
          <p:cNvPr id="12" name="Text 10"/>
          <p:cNvSpPr/>
          <p:nvPr/>
        </p:nvSpPr>
        <p:spPr>
          <a:xfrm>
            <a:off x="3616047" y="5613797"/>
            <a:ext cx="3509963" cy="259913"/>
          </a:xfrm>
          <a:prstGeom prst="rect">
            <a:avLst/>
          </a:prstGeom>
          <a:noFill/>
          <a:ln/>
        </p:spPr>
        <p:txBody>
          <a:bodyPr wrap="none" lIns="0" tIns="0" rIns="0" bIns="0" rtlCol="0" anchor="t"/>
          <a:lstStyle/>
          <a:p>
            <a:pPr marL="0" indent="0" algn="r">
              <a:lnSpc>
                <a:spcPts val="2000"/>
              </a:lnSpc>
              <a:buNone/>
            </a:pPr>
            <a:r>
              <a:rPr lang="en-US" sz="1600" dirty="0" err="1">
                <a:solidFill>
                  <a:srgbClr val="55575A"/>
                </a:solidFill>
                <a:latin typeface="Inter" pitchFamily="34" charset="0"/>
                <a:ea typeface="Inter" pitchFamily="34" charset="-122"/>
                <a:cs typeface="Inter" pitchFamily="34" charset="-120"/>
              </a:rPr>
              <a:t>Integración</a:t>
            </a:r>
            <a:r>
              <a:rPr lang="en-US" sz="1600" dirty="0">
                <a:solidFill>
                  <a:srgbClr val="55575A"/>
                </a:solidFill>
                <a:latin typeface="Inter" pitchFamily="34" charset="0"/>
                <a:ea typeface="Inter" pitchFamily="34" charset="-122"/>
                <a:cs typeface="Inter" pitchFamily="34" charset="-120"/>
              </a:rPr>
              <a:t> </a:t>
            </a:r>
            <a:r>
              <a:rPr lang="en-US" sz="1600" dirty="0" err="1">
                <a:solidFill>
                  <a:srgbClr val="55575A"/>
                </a:solidFill>
                <a:latin typeface="Inter" pitchFamily="34" charset="0"/>
                <a:ea typeface="Inter" pitchFamily="34" charset="-122"/>
                <a:cs typeface="Inter" pitchFamily="34" charset="-120"/>
              </a:rPr>
              <a:t>Temprana</a:t>
            </a:r>
            <a:r>
              <a:rPr lang="en-US" sz="1600" dirty="0">
                <a:solidFill>
                  <a:srgbClr val="55575A"/>
                </a:solidFill>
                <a:latin typeface="Inter" pitchFamily="34" charset="0"/>
                <a:ea typeface="Inter" pitchFamily="34" charset="-122"/>
                <a:cs typeface="Inter" pitchFamily="34" charset="-120"/>
              </a:rPr>
              <a:t>)</a:t>
            </a:r>
            <a:endParaRPr lang="en-US" sz="1600" dirty="0"/>
          </a:p>
        </p:txBody>
      </p:sp>
      <p:sp>
        <p:nvSpPr>
          <p:cNvPr id="13" name="Text 11"/>
          <p:cNvSpPr/>
          <p:nvPr/>
        </p:nvSpPr>
        <p:spPr>
          <a:xfrm>
            <a:off x="605195" y="5973485"/>
            <a:ext cx="6520815" cy="532448"/>
          </a:xfrm>
          <a:prstGeom prst="rect">
            <a:avLst/>
          </a:prstGeom>
          <a:noFill/>
          <a:ln/>
        </p:spPr>
        <p:txBody>
          <a:bodyPr wrap="square" lIns="0" tIns="0" rIns="0" bIns="0" rtlCol="0" anchor="t"/>
          <a:lstStyle/>
          <a:p>
            <a:pPr marL="0" indent="0" algn="r">
              <a:lnSpc>
                <a:spcPts val="2050"/>
              </a:lnSpc>
              <a:buNone/>
            </a:pPr>
            <a:r>
              <a:rPr lang="en-US" sz="1300" dirty="0">
                <a:solidFill>
                  <a:srgbClr val="55575A"/>
                </a:solidFill>
                <a:latin typeface="Manrope" pitchFamily="34" charset="0"/>
                <a:ea typeface="Manrope" pitchFamily="34" charset="-122"/>
                <a:cs typeface="Manrope" pitchFamily="34" charset="-120"/>
              </a:rPr>
              <a:t>El enfoque DevSecOps asegura que la seguridad, la automatización y la validación funcional sean pilares desde las etapas más tempranas del desarrollo.</a:t>
            </a:r>
            <a:endParaRPr lang="en-US" sz="1300" dirty="0"/>
          </a:p>
        </p:txBody>
      </p:sp>
      <p:sp>
        <p:nvSpPr>
          <p:cNvPr id="14" name="Text 12"/>
          <p:cNvSpPr/>
          <p:nvPr/>
        </p:nvSpPr>
        <p:spPr>
          <a:xfrm>
            <a:off x="831890" y="7054215"/>
            <a:ext cx="13216176" cy="266224"/>
          </a:xfrm>
          <a:prstGeom prst="rect">
            <a:avLst/>
          </a:prstGeom>
          <a:noFill/>
          <a:ln/>
        </p:spPr>
        <p:txBody>
          <a:bodyPr wrap="none" lIns="0" tIns="0" rIns="0" bIns="0" rtlCol="0" anchor="t"/>
          <a:lstStyle/>
          <a:p>
            <a:pPr marL="0" indent="0" algn="l">
              <a:lnSpc>
                <a:spcPts val="2050"/>
              </a:lnSpc>
              <a:buNone/>
            </a:pPr>
            <a:r>
              <a:rPr lang="en-US" sz="1300" dirty="0">
                <a:solidFill>
                  <a:srgbClr val="55575A"/>
                </a:solidFill>
                <a:latin typeface="Manrope" pitchFamily="34" charset="0"/>
                <a:ea typeface="Manrope" pitchFamily="34" charset="-122"/>
                <a:cs typeface="Manrope" pitchFamily="34" charset="-120"/>
              </a:rPr>
              <a:t>El futuro de la calidad del software es la integración continua y temprana de la seguridad y el rendimiento.</a:t>
            </a:r>
            <a:endParaRPr lang="en-US" sz="1300" dirty="0"/>
          </a:p>
        </p:txBody>
      </p:sp>
      <p:sp>
        <p:nvSpPr>
          <p:cNvPr id="15" name="Shape 13"/>
          <p:cNvSpPr/>
          <p:nvPr/>
        </p:nvSpPr>
        <p:spPr>
          <a:xfrm>
            <a:off x="582335" y="6867049"/>
            <a:ext cx="22860" cy="640556"/>
          </a:xfrm>
          <a:prstGeom prst="rect">
            <a:avLst/>
          </a:prstGeom>
          <a:solidFill>
            <a:srgbClr val="FF7047"/>
          </a:solidFill>
          <a:ln/>
        </p:spPr>
      </p:sp>
      <p:pic>
        <p:nvPicPr>
          <p:cNvPr id="16" name="Imagen 15">
            <a:extLst>
              <a:ext uri="{FF2B5EF4-FFF2-40B4-BE49-F238E27FC236}">
                <a16:creationId xmlns:a16="http://schemas.microsoft.com/office/drawing/2014/main" id="{8381C67E-1C76-4BEF-B790-3B67CAE07244}"/>
              </a:ext>
            </a:extLst>
          </p:cNvPr>
          <p:cNvPicPr>
            <a:picLocks noChangeAspect="1"/>
          </p:cNvPicPr>
          <p:nvPr/>
        </p:nvPicPr>
        <p:blipFill>
          <a:blip r:embed="rId3"/>
          <a:stretch>
            <a:fillRect/>
          </a:stretch>
        </p:blipFill>
        <p:spPr>
          <a:xfrm>
            <a:off x="12835226" y="7612620"/>
            <a:ext cx="1650795" cy="4919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287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C0D0F"/>
                </a:solidFill>
                <a:latin typeface="Inter" pitchFamily="34" charset="0"/>
                <a:ea typeface="Inter" pitchFamily="34" charset="-122"/>
                <a:cs typeface="Inter" pitchFamily="34" charset="-120"/>
              </a:rPr>
              <a:t>Calidad del Software sobre Arquitectura AxonIQ</a:t>
            </a:r>
            <a:endParaRPr lang="en-US" sz="4450" dirty="0"/>
          </a:p>
        </p:txBody>
      </p:sp>
      <p:sp>
        <p:nvSpPr>
          <p:cNvPr id="4" name="Text 1"/>
          <p:cNvSpPr/>
          <p:nvPr/>
        </p:nvSpPr>
        <p:spPr>
          <a:xfrm>
            <a:off x="793790" y="2840593"/>
            <a:ext cx="7556421" cy="907018"/>
          </a:xfrm>
          <a:prstGeom prst="rect">
            <a:avLst/>
          </a:prstGeom>
          <a:noFill/>
          <a:ln/>
        </p:spPr>
        <p:txBody>
          <a:bodyPr wrap="square" lIns="0" tIns="0" rIns="0" bIns="0" rtlCol="0" anchor="t"/>
          <a:lstStyle/>
          <a:p>
            <a:pPr marL="0" indent="0" algn="l">
              <a:lnSpc>
                <a:spcPts val="3550"/>
              </a:lnSpc>
              <a:buNone/>
            </a:pPr>
            <a:r>
              <a:rPr lang="en-US" sz="2200" dirty="0">
                <a:solidFill>
                  <a:srgbClr val="55575A"/>
                </a:solidFill>
                <a:latin typeface="Manrope" pitchFamily="34" charset="0"/>
                <a:ea typeface="Manrope" pitchFamily="34" charset="-122"/>
                <a:cs typeface="Manrope" pitchFamily="34" charset="-120"/>
              </a:rPr>
              <a:t>Integración de Herramientas de Vanguardia para un Desarrollo Seguro y Robusto</a:t>
            </a:r>
            <a:endParaRPr lang="en-US" sz="2200" dirty="0"/>
          </a:p>
        </p:txBody>
      </p:sp>
      <p:sp>
        <p:nvSpPr>
          <p:cNvPr id="5" name="Text 2"/>
          <p:cNvSpPr/>
          <p:nvPr/>
        </p:nvSpPr>
        <p:spPr>
          <a:xfrm>
            <a:off x="793790" y="4229576"/>
            <a:ext cx="3537578" cy="708660"/>
          </a:xfrm>
          <a:prstGeom prst="rect">
            <a:avLst/>
          </a:prstGeom>
          <a:noFill/>
          <a:ln/>
        </p:spPr>
        <p:txBody>
          <a:bodyPr wrap="square" lIns="0" tIns="0" rIns="0" bIns="0" rtlCol="0" anchor="t"/>
          <a:lstStyle/>
          <a:p>
            <a:pPr marL="0" indent="0" algn="l">
              <a:lnSpc>
                <a:spcPts val="2750"/>
              </a:lnSpc>
              <a:buNone/>
            </a:pPr>
            <a:r>
              <a:rPr lang="en-US" sz="2200" dirty="0" err="1">
                <a:solidFill>
                  <a:srgbClr val="0C0D0F"/>
                </a:solidFill>
                <a:latin typeface="Inter" pitchFamily="34" charset="0"/>
                <a:ea typeface="Inter" pitchFamily="34" charset="-122"/>
                <a:cs typeface="Inter" pitchFamily="34" charset="-120"/>
              </a:rPr>
              <a:t>Herramientas</a:t>
            </a:r>
            <a:r>
              <a:rPr lang="en-US" sz="2200" dirty="0">
                <a:solidFill>
                  <a:srgbClr val="0C0D0F"/>
                </a:solidFill>
                <a:latin typeface="Inter" pitchFamily="34" charset="0"/>
                <a:ea typeface="Inter" pitchFamily="34" charset="-122"/>
                <a:cs typeface="Inter" pitchFamily="34" charset="-120"/>
              </a:rPr>
              <a:t> Clave:</a:t>
            </a:r>
            <a:endParaRPr lang="en-US" sz="2200" dirty="0"/>
          </a:p>
        </p:txBody>
      </p:sp>
      <p:sp>
        <p:nvSpPr>
          <p:cNvPr id="6" name="Text 3"/>
          <p:cNvSpPr/>
          <p:nvPr/>
        </p:nvSpPr>
        <p:spPr>
          <a:xfrm>
            <a:off x="793790" y="5165050"/>
            <a:ext cx="4312444" cy="1451610"/>
          </a:xfrm>
          <a:prstGeom prst="rect">
            <a:avLst/>
          </a:prstGeom>
          <a:noFill/>
          <a:ln/>
        </p:spPr>
        <p:txBody>
          <a:bodyPr wrap="square" lIns="0" tIns="0" rIns="0" bIns="0" rtlCol="0" anchor="t"/>
          <a:lstStyle/>
          <a:p>
            <a:pPr marL="0" indent="0" algn="l">
              <a:lnSpc>
                <a:spcPts val="2850"/>
              </a:lnSpc>
              <a:buNone/>
            </a:pPr>
            <a:r>
              <a:rPr lang="en-US" sz="1750" b="1" dirty="0">
                <a:solidFill>
                  <a:srgbClr val="55575A"/>
                </a:solidFill>
                <a:latin typeface="Manrope" pitchFamily="34" charset="0"/>
                <a:ea typeface="Manrope" pitchFamily="34" charset="-122"/>
                <a:cs typeface="Manrope" pitchFamily="34" charset="-120"/>
              </a:rPr>
              <a:t>OWASP ZAP</a:t>
            </a:r>
            <a:r>
              <a:rPr lang="en-US" sz="1750" dirty="0">
                <a:solidFill>
                  <a:srgbClr val="55575A"/>
                </a:solidFill>
                <a:latin typeface="Manrope" pitchFamily="34" charset="0"/>
                <a:ea typeface="Manrope" pitchFamily="34" charset="-122"/>
                <a:cs typeface="Manrope" pitchFamily="34" charset="-120"/>
              </a:rPr>
              <a:t> (Seguridad Dinámica), </a:t>
            </a:r>
            <a:r>
              <a:rPr lang="en-US" sz="1750" b="1" dirty="0">
                <a:solidFill>
                  <a:srgbClr val="55575A"/>
                </a:solidFill>
                <a:latin typeface="Manrope" pitchFamily="34" charset="0"/>
                <a:ea typeface="Manrope" pitchFamily="34" charset="-122"/>
                <a:cs typeface="Manrope" pitchFamily="34" charset="-120"/>
              </a:rPr>
              <a:t>K6</a:t>
            </a:r>
            <a:r>
              <a:rPr lang="en-US" sz="1750" dirty="0">
                <a:solidFill>
                  <a:srgbClr val="55575A"/>
                </a:solidFill>
                <a:latin typeface="Manrope" pitchFamily="34" charset="0"/>
                <a:ea typeface="Manrope" pitchFamily="34" charset="-122"/>
                <a:cs typeface="Manrope" pitchFamily="34" charset="-120"/>
              </a:rPr>
              <a:t> (Pruebas de Carga), </a:t>
            </a:r>
            <a:r>
              <a:rPr lang="en-US" sz="1750" b="1" dirty="0">
                <a:solidFill>
                  <a:srgbClr val="55575A"/>
                </a:solidFill>
                <a:latin typeface="Manrope" pitchFamily="34" charset="0"/>
                <a:ea typeface="Manrope" pitchFamily="34" charset="-122"/>
                <a:cs typeface="Manrope" pitchFamily="34" charset="-120"/>
              </a:rPr>
              <a:t>Serenity BDD</a:t>
            </a:r>
            <a:r>
              <a:rPr lang="en-US" sz="1750" dirty="0">
                <a:solidFill>
                  <a:srgbClr val="55575A"/>
                </a:solidFill>
                <a:latin typeface="Manrope" pitchFamily="34" charset="0"/>
                <a:ea typeface="Manrope" pitchFamily="34" charset="-122"/>
                <a:cs typeface="Manrope" pitchFamily="34" charset="-120"/>
              </a:rPr>
              <a:t> (Pruebas Funcionales) y </a:t>
            </a:r>
            <a:r>
              <a:rPr lang="en-US" sz="1750" b="1" dirty="0">
                <a:solidFill>
                  <a:srgbClr val="55575A"/>
                </a:solidFill>
                <a:latin typeface="Manrope" pitchFamily="34" charset="0"/>
                <a:ea typeface="Manrope" pitchFamily="34" charset="-122"/>
                <a:cs typeface="Manrope" pitchFamily="34" charset="-120"/>
              </a:rPr>
              <a:t>SonarQube</a:t>
            </a:r>
            <a:r>
              <a:rPr lang="en-US" sz="1750" dirty="0">
                <a:solidFill>
                  <a:srgbClr val="55575A"/>
                </a:solidFill>
                <a:latin typeface="Manrope" pitchFamily="34" charset="0"/>
                <a:ea typeface="Manrope" pitchFamily="34" charset="-122"/>
                <a:cs typeface="Manrope" pitchFamily="34" charset="-120"/>
              </a:rPr>
              <a:t> (Análisis Estático).</a:t>
            </a:r>
            <a:endParaRPr lang="en-US" sz="1750" dirty="0"/>
          </a:p>
        </p:txBody>
      </p:sp>
      <p:sp>
        <p:nvSpPr>
          <p:cNvPr id="7" name="Shape 4"/>
          <p:cNvSpPr/>
          <p:nvPr/>
        </p:nvSpPr>
        <p:spPr>
          <a:xfrm>
            <a:off x="5667256" y="4257913"/>
            <a:ext cx="2690455" cy="2633663"/>
          </a:xfrm>
          <a:prstGeom prst="roundRect">
            <a:avLst>
              <a:gd name="adj" fmla="val 7751"/>
            </a:avLst>
          </a:prstGeom>
          <a:solidFill>
            <a:srgbClr val="FFC4B3"/>
          </a:solidFill>
          <a:ln/>
        </p:spPr>
      </p:sp>
      <p:pic>
        <p:nvPicPr>
          <p:cNvPr id="8" name="Image 1" descr="preencoded.png"/>
          <p:cNvPicPr>
            <a:picLocks noChangeAspect="1"/>
          </p:cNvPicPr>
          <p:nvPr/>
        </p:nvPicPr>
        <p:blipFill>
          <a:blip r:embed="rId4"/>
          <a:stretch>
            <a:fillRect/>
          </a:stretch>
        </p:blipFill>
        <p:spPr>
          <a:xfrm>
            <a:off x="5894070" y="4567595"/>
            <a:ext cx="354330" cy="283488"/>
          </a:xfrm>
          <a:prstGeom prst="rect">
            <a:avLst/>
          </a:prstGeom>
        </p:spPr>
      </p:pic>
      <p:sp>
        <p:nvSpPr>
          <p:cNvPr id="9" name="Text 5"/>
          <p:cNvSpPr/>
          <p:nvPr/>
        </p:nvSpPr>
        <p:spPr>
          <a:xfrm>
            <a:off x="6475214" y="4541401"/>
            <a:ext cx="1655683"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Inter" pitchFamily="34" charset="0"/>
                <a:ea typeface="Inter" pitchFamily="34" charset="-122"/>
                <a:cs typeface="Inter" pitchFamily="34" charset="-120"/>
              </a:rPr>
              <a:t>Curso:</a:t>
            </a:r>
            <a:endParaRPr lang="en-US" sz="2200" dirty="0"/>
          </a:p>
        </p:txBody>
      </p:sp>
      <p:sp>
        <p:nvSpPr>
          <p:cNvPr id="10" name="Text 6"/>
          <p:cNvSpPr/>
          <p:nvPr/>
        </p:nvSpPr>
        <p:spPr>
          <a:xfrm>
            <a:off x="6475214" y="5122545"/>
            <a:ext cx="1655683"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Manrope" pitchFamily="34" charset="0"/>
                <a:ea typeface="Manrope" pitchFamily="34" charset="-122"/>
                <a:cs typeface="Manrope" pitchFamily="34" charset="-120"/>
              </a:rPr>
              <a:t>Gestión de la Calidad del Software – 2025-II</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9486" y="1083707"/>
            <a:ext cx="7666315" cy="579953"/>
          </a:xfrm>
          <a:prstGeom prst="rect">
            <a:avLst/>
          </a:prstGeom>
          <a:noFill/>
          <a:ln/>
        </p:spPr>
        <p:txBody>
          <a:bodyPr wrap="none" lIns="0" tIns="0" rIns="0" bIns="0" rtlCol="0" anchor="t"/>
          <a:lstStyle/>
          <a:p>
            <a:pPr marL="0" indent="0" algn="l">
              <a:lnSpc>
                <a:spcPts val="4550"/>
              </a:lnSpc>
              <a:buNone/>
            </a:pPr>
            <a:r>
              <a:rPr lang="en-US" sz="3650" dirty="0">
                <a:solidFill>
                  <a:srgbClr val="0C0D0F"/>
                </a:solidFill>
                <a:latin typeface="Inter" pitchFamily="34" charset="0"/>
                <a:ea typeface="Inter" pitchFamily="34" charset="-122"/>
                <a:cs typeface="Inter" pitchFamily="34" charset="-120"/>
              </a:rPr>
              <a:t>Introducción al Proyecto y Enfoque</a:t>
            </a:r>
            <a:endParaRPr lang="en-US" sz="3650" dirty="0"/>
          </a:p>
        </p:txBody>
      </p:sp>
      <p:sp>
        <p:nvSpPr>
          <p:cNvPr id="4" name="Shape 1"/>
          <p:cNvSpPr/>
          <p:nvPr/>
        </p:nvSpPr>
        <p:spPr>
          <a:xfrm>
            <a:off x="649486" y="1942028"/>
            <a:ext cx="3829764" cy="2657594"/>
          </a:xfrm>
          <a:prstGeom prst="roundRect">
            <a:avLst>
              <a:gd name="adj" fmla="val 4129"/>
            </a:avLst>
          </a:prstGeom>
          <a:solidFill>
            <a:srgbClr val="FFFFFF"/>
          </a:solidFill>
          <a:ln w="22860">
            <a:solidFill>
              <a:srgbClr val="FF7047"/>
            </a:solidFill>
            <a:prstDash val="solid"/>
          </a:ln>
        </p:spPr>
      </p:sp>
      <p:sp>
        <p:nvSpPr>
          <p:cNvPr id="5" name="Shape 2"/>
          <p:cNvSpPr/>
          <p:nvPr/>
        </p:nvSpPr>
        <p:spPr>
          <a:xfrm>
            <a:off x="626626" y="1942028"/>
            <a:ext cx="91440" cy="2657594"/>
          </a:xfrm>
          <a:prstGeom prst="roundRect">
            <a:avLst>
              <a:gd name="adj" fmla="val 182664"/>
            </a:avLst>
          </a:prstGeom>
          <a:solidFill>
            <a:srgbClr val="FF7047"/>
          </a:solidFill>
          <a:ln/>
        </p:spPr>
      </p:sp>
      <p:sp>
        <p:nvSpPr>
          <p:cNvPr id="6" name="Text 3"/>
          <p:cNvSpPr/>
          <p:nvPr/>
        </p:nvSpPr>
        <p:spPr>
          <a:xfrm>
            <a:off x="926425" y="2150388"/>
            <a:ext cx="3287197" cy="347901"/>
          </a:xfrm>
          <a:prstGeom prst="rect">
            <a:avLst/>
          </a:prstGeom>
          <a:noFill/>
          <a:ln/>
        </p:spPr>
        <p:txBody>
          <a:bodyPr wrap="none" lIns="0" tIns="0" rIns="0" bIns="0" rtlCol="0" anchor="t"/>
          <a:lstStyle/>
          <a:p>
            <a:pPr marL="0" indent="0" algn="l">
              <a:lnSpc>
                <a:spcPts val="2700"/>
              </a:lnSpc>
              <a:buNone/>
            </a:pPr>
            <a:r>
              <a:rPr lang="en-US" sz="2150" dirty="0">
                <a:solidFill>
                  <a:srgbClr val="55575A"/>
                </a:solidFill>
                <a:latin typeface="Inter" pitchFamily="34" charset="0"/>
                <a:ea typeface="Inter" pitchFamily="34" charset="-122"/>
                <a:cs typeface="Inter" pitchFamily="34" charset="-120"/>
              </a:rPr>
              <a:t>Plataforma AxonIQ (EDA)</a:t>
            </a:r>
            <a:endParaRPr lang="en-US" sz="2150" dirty="0"/>
          </a:p>
        </p:txBody>
      </p:sp>
      <p:sp>
        <p:nvSpPr>
          <p:cNvPr id="7" name="Text 4"/>
          <p:cNvSpPr/>
          <p:nvPr/>
        </p:nvSpPr>
        <p:spPr>
          <a:xfrm>
            <a:off x="926425" y="2609612"/>
            <a:ext cx="3344466" cy="1484709"/>
          </a:xfrm>
          <a:prstGeom prst="rect">
            <a:avLst/>
          </a:prstGeom>
          <a:noFill/>
          <a:ln/>
        </p:spPr>
        <p:txBody>
          <a:bodyPr wrap="square" lIns="0" tIns="0" rIns="0" bIns="0" rtlCol="0" anchor="t"/>
          <a:lstStyle/>
          <a:p>
            <a:pPr marL="0" indent="0" algn="l">
              <a:lnSpc>
                <a:spcPts val="2300"/>
              </a:lnSpc>
              <a:buNone/>
            </a:pPr>
            <a:r>
              <a:rPr lang="en-US" sz="1450" dirty="0">
                <a:solidFill>
                  <a:srgbClr val="55575A"/>
                </a:solidFill>
                <a:latin typeface="Manrope" pitchFamily="34" charset="0"/>
                <a:ea typeface="Manrope" pitchFamily="34" charset="-122"/>
                <a:cs typeface="Manrope" pitchFamily="34" charset="-120"/>
              </a:rPr>
              <a:t>El proyecto se basa en una </a:t>
            </a:r>
            <a:r>
              <a:rPr lang="en-US" sz="1450" b="1" dirty="0">
                <a:solidFill>
                  <a:srgbClr val="55575A"/>
                </a:solidFill>
                <a:latin typeface="Manrope" pitchFamily="34" charset="0"/>
                <a:ea typeface="Manrope" pitchFamily="34" charset="-122"/>
                <a:cs typeface="Manrope" pitchFamily="34" charset="-120"/>
              </a:rPr>
              <a:t>Arquitectura Orientada a Eventos (EDA)</a:t>
            </a:r>
            <a:r>
              <a:rPr lang="en-US" sz="1450" dirty="0">
                <a:solidFill>
                  <a:srgbClr val="55575A"/>
                </a:solidFill>
                <a:latin typeface="Manrope" pitchFamily="34" charset="0"/>
                <a:ea typeface="Manrope" pitchFamily="34" charset="-122"/>
                <a:cs typeface="Manrope" pitchFamily="34" charset="-120"/>
              </a:rPr>
              <a:t> utilizando AxonIQ. Esto nos permite modelar sistemas complejos con alta reactividad y escalabilidad.</a:t>
            </a:r>
            <a:endParaRPr lang="en-US" sz="1450" dirty="0"/>
          </a:p>
        </p:txBody>
      </p:sp>
      <p:sp>
        <p:nvSpPr>
          <p:cNvPr id="8" name="Shape 5"/>
          <p:cNvSpPr/>
          <p:nvPr/>
        </p:nvSpPr>
        <p:spPr>
          <a:xfrm>
            <a:off x="4664750" y="1942028"/>
            <a:ext cx="3829764" cy="2657594"/>
          </a:xfrm>
          <a:prstGeom prst="roundRect">
            <a:avLst>
              <a:gd name="adj" fmla="val 4129"/>
            </a:avLst>
          </a:prstGeom>
          <a:solidFill>
            <a:srgbClr val="FFFFFF"/>
          </a:solidFill>
          <a:ln w="22860">
            <a:solidFill>
              <a:srgbClr val="FF7047"/>
            </a:solidFill>
            <a:prstDash val="solid"/>
          </a:ln>
        </p:spPr>
      </p:sp>
      <p:sp>
        <p:nvSpPr>
          <p:cNvPr id="9" name="Shape 6"/>
          <p:cNvSpPr/>
          <p:nvPr/>
        </p:nvSpPr>
        <p:spPr>
          <a:xfrm>
            <a:off x="4641890" y="1942028"/>
            <a:ext cx="91440" cy="2657594"/>
          </a:xfrm>
          <a:prstGeom prst="roundRect">
            <a:avLst>
              <a:gd name="adj" fmla="val 182664"/>
            </a:avLst>
          </a:prstGeom>
          <a:solidFill>
            <a:srgbClr val="FF7047"/>
          </a:solidFill>
          <a:ln/>
        </p:spPr>
      </p:sp>
      <p:sp>
        <p:nvSpPr>
          <p:cNvPr id="10" name="Text 7"/>
          <p:cNvSpPr/>
          <p:nvPr/>
        </p:nvSpPr>
        <p:spPr>
          <a:xfrm>
            <a:off x="4941689" y="2150388"/>
            <a:ext cx="2783681" cy="347901"/>
          </a:xfrm>
          <a:prstGeom prst="rect">
            <a:avLst/>
          </a:prstGeom>
          <a:noFill/>
          <a:ln/>
        </p:spPr>
        <p:txBody>
          <a:bodyPr wrap="none" lIns="0" tIns="0" rIns="0" bIns="0" rtlCol="0" anchor="t"/>
          <a:lstStyle/>
          <a:p>
            <a:pPr marL="0" indent="0" algn="l">
              <a:lnSpc>
                <a:spcPts val="2700"/>
              </a:lnSpc>
              <a:buNone/>
            </a:pPr>
            <a:r>
              <a:rPr lang="en-US" sz="2150" dirty="0">
                <a:solidFill>
                  <a:srgbClr val="55575A"/>
                </a:solidFill>
                <a:latin typeface="Inter" pitchFamily="34" charset="0"/>
                <a:ea typeface="Inter" pitchFamily="34" charset="-122"/>
                <a:cs typeface="Inter" pitchFamily="34" charset="-120"/>
              </a:rPr>
              <a:t>Evaluación Integral</a:t>
            </a:r>
            <a:endParaRPr lang="en-US" sz="2150" dirty="0"/>
          </a:p>
        </p:txBody>
      </p:sp>
      <p:sp>
        <p:nvSpPr>
          <p:cNvPr id="11" name="Text 8"/>
          <p:cNvSpPr/>
          <p:nvPr/>
        </p:nvSpPr>
        <p:spPr>
          <a:xfrm>
            <a:off x="4941689" y="2609612"/>
            <a:ext cx="3344466" cy="1781651"/>
          </a:xfrm>
          <a:prstGeom prst="rect">
            <a:avLst/>
          </a:prstGeom>
          <a:noFill/>
          <a:ln/>
        </p:spPr>
        <p:txBody>
          <a:bodyPr wrap="square" lIns="0" tIns="0" rIns="0" bIns="0" rtlCol="0" anchor="t"/>
          <a:lstStyle/>
          <a:p>
            <a:pPr marL="0" indent="0" algn="l">
              <a:lnSpc>
                <a:spcPts val="2300"/>
              </a:lnSpc>
              <a:buNone/>
            </a:pPr>
            <a:r>
              <a:rPr lang="en-US" sz="1450" dirty="0">
                <a:solidFill>
                  <a:srgbClr val="55575A"/>
                </a:solidFill>
                <a:latin typeface="Manrope" pitchFamily="34" charset="0"/>
                <a:ea typeface="Manrope" pitchFamily="34" charset="-122"/>
                <a:cs typeface="Manrope" pitchFamily="34" charset="-120"/>
              </a:rPr>
              <a:t>Nuestro objetivo es realizar una evaluación rigurosa en tres frentes críticos: </a:t>
            </a:r>
            <a:r>
              <a:rPr lang="en-US" sz="1450" b="1" dirty="0">
                <a:solidFill>
                  <a:srgbClr val="55575A"/>
                </a:solidFill>
                <a:latin typeface="Manrope" pitchFamily="34" charset="0"/>
                <a:ea typeface="Manrope" pitchFamily="34" charset="-122"/>
                <a:cs typeface="Manrope" pitchFamily="34" charset="-120"/>
              </a:rPr>
              <a:t>Seguridad</a:t>
            </a:r>
            <a:r>
              <a:rPr lang="en-US" sz="1450" dirty="0">
                <a:solidFill>
                  <a:srgbClr val="55575A"/>
                </a:solidFill>
                <a:latin typeface="Manrope" pitchFamily="34" charset="0"/>
                <a:ea typeface="Manrope" pitchFamily="34" charset="-122"/>
                <a:cs typeface="Manrope" pitchFamily="34" charset="-120"/>
              </a:rPr>
              <a:t>, </a:t>
            </a:r>
            <a:r>
              <a:rPr lang="en-US" sz="1450" b="1" dirty="0">
                <a:solidFill>
                  <a:srgbClr val="55575A"/>
                </a:solidFill>
                <a:latin typeface="Manrope" pitchFamily="34" charset="0"/>
                <a:ea typeface="Manrope" pitchFamily="34" charset="-122"/>
                <a:cs typeface="Manrope" pitchFamily="34" charset="-120"/>
              </a:rPr>
              <a:t>Carga/Rendimiento</a:t>
            </a:r>
            <a:r>
              <a:rPr lang="en-US" sz="1450" dirty="0">
                <a:solidFill>
                  <a:srgbClr val="55575A"/>
                </a:solidFill>
                <a:latin typeface="Manrope" pitchFamily="34" charset="0"/>
                <a:ea typeface="Manrope" pitchFamily="34" charset="-122"/>
                <a:cs typeface="Manrope" pitchFamily="34" charset="-120"/>
              </a:rPr>
              <a:t>, y </a:t>
            </a:r>
            <a:r>
              <a:rPr lang="en-US" sz="1450" b="1" dirty="0">
                <a:solidFill>
                  <a:srgbClr val="55575A"/>
                </a:solidFill>
                <a:latin typeface="Manrope" pitchFamily="34" charset="0"/>
                <a:ea typeface="Manrope" pitchFamily="34" charset="-122"/>
                <a:cs typeface="Manrope" pitchFamily="34" charset="-120"/>
              </a:rPr>
              <a:t>Automatización funcional</a:t>
            </a:r>
            <a:r>
              <a:rPr lang="en-US" sz="1450" dirty="0">
                <a:solidFill>
                  <a:srgbClr val="55575A"/>
                </a:solidFill>
                <a:latin typeface="Manrope" pitchFamily="34" charset="0"/>
                <a:ea typeface="Manrope" pitchFamily="34" charset="-122"/>
                <a:cs typeface="Manrope" pitchFamily="34" charset="-120"/>
              </a:rPr>
              <a:t> (end-to-end).</a:t>
            </a:r>
            <a:endParaRPr lang="en-US" sz="1450" dirty="0"/>
          </a:p>
        </p:txBody>
      </p:sp>
      <p:sp>
        <p:nvSpPr>
          <p:cNvPr id="12" name="Shape 9"/>
          <p:cNvSpPr/>
          <p:nvPr/>
        </p:nvSpPr>
        <p:spPr>
          <a:xfrm>
            <a:off x="649486" y="4785122"/>
            <a:ext cx="3829764" cy="2360652"/>
          </a:xfrm>
          <a:prstGeom prst="roundRect">
            <a:avLst>
              <a:gd name="adj" fmla="val 4648"/>
            </a:avLst>
          </a:prstGeom>
          <a:solidFill>
            <a:srgbClr val="FFFFFF"/>
          </a:solidFill>
          <a:ln w="22860">
            <a:solidFill>
              <a:srgbClr val="FF7047"/>
            </a:solidFill>
            <a:prstDash val="solid"/>
          </a:ln>
        </p:spPr>
      </p:sp>
      <p:sp>
        <p:nvSpPr>
          <p:cNvPr id="13" name="Shape 10"/>
          <p:cNvSpPr/>
          <p:nvPr/>
        </p:nvSpPr>
        <p:spPr>
          <a:xfrm>
            <a:off x="626626" y="4785122"/>
            <a:ext cx="91440" cy="2360652"/>
          </a:xfrm>
          <a:prstGeom prst="roundRect">
            <a:avLst>
              <a:gd name="adj" fmla="val 182664"/>
            </a:avLst>
          </a:prstGeom>
          <a:solidFill>
            <a:srgbClr val="FF7047"/>
          </a:solidFill>
          <a:ln/>
        </p:spPr>
      </p:sp>
      <p:sp>
        <p:nvSpPr>
          <p:cNvPr id="14" name="Text 11"/>
          <p:cNvSpPr/>
          <p:nvPr/>
        </p:nvSpPr>
        <p:spPr>
          <a:xfrm>
            <a:off x="926425" y="4993481"/>
            <a:ext cx="2783681" cy="347901"/>
          </a:xfrm>
          <a:prstGeom prst="rect">
            <a:avLst/>
          </a:prstGeom>
          <a:noFill/>
          <a:ln/>
        </p:spPr>
        <p:txBody>
          <a:bodyPr wrap="none" lIns="0" tIns="0" rIns="0" bIns="0" rtlCol="0" anchor="t"/>
          <a:lstStyle/>
          <a:p>
            <a:pPr marL="0" indent="0" algn="l">
              <a:lnSpc>
                <a:spcPts val="2700"/>
              </a:lnSpc>
              <a:buNone/>
            </a:pPr>
            <a:r>
              <a:rPr lang="en-US" sz="2150" dirty="0">
                <a:solidFill>
                  <a:srgbClr val="55575A"/>
                </a:solidFill>
                <a:latin typeface="Inter" pitchFamily="34" charset="0"/>
                <a:ea typeface="Inter" pitchFamily="34" charset="-122"/>
                <a:cs typeface="Inter" pitchFamily="34" charset="-120"/>
              </a:rPr>
              <a:t>Filosofía DevSecOps</a:t>
            </a:r>
            <a:endParaRPr lang="en-US" sz="2150" dirty="0"/>
          </a:p>
        </p:txBody>
      </p:sp>
      <p:sp>
        <p:nvSpPr>
          <p:cNvPr id="15" name="Text 12"/>
          <p:cNvSpPr/>
          <p:nvPr/>
        </p:nvSpPr>
        <p:spPr>
          <a:xfrm>
            <a:off x="926425" y="5452705"/>
            <a:ext cx="3344466" cy="1484709"/>
          </a:xfrm>
          <a:prstGeom prst="rect">
            <a:avLst/>
          </a:prstGeom>
          <a:noFill/>
          <a:ln/>
        </p:spPr>
        <p:txBody>
          <a:bodyPr wrap="square" lIns="0" tIns="0" rIns="0" bIns="0" rtlCol="0" anchor="t"/>
          <a:lstStyle/>
          <a:p>
            <a:pPr marL="0" indent="0" algn="l">
              <a:lnSpc>
                <a:spcPts val="2300"/>
              </a:lnSpc>
              <a:buNone/>
            </a:pPr>
            <a:r>
              <a:rPr lang="en-US" sz="1450" dirty="0">
                <a:solidFill>
                  <a:srgbClr val="55575A"/>
                </a:solidFill>
                <a:latin typeface="Manrope" pitchFamily="34" charset="0"/>
                <a:ea typeface="Manrope" pitchFamily="34" charset="-122"/>
                <a:cs typeface="Manrope" pitchFamily="34" charset="-120"/>
              </a:rPr>
              <a:t>Aplicamos un enfoque </a:t>
            </a:r>
            <a:r>
              <a:rPr lang="en-US" sz="1450" b="1" dirty="0">
                <a:solidFill>
                  <a:srgbClr val="55575A"/>
                </a:solidFill>
                <a:latin typeface="Manrope" pitchFamily="34" charset="0"/>
                <a:ea typeface="Manrope" pitchFamily="34" charset="-122"/>
                <a:cs typeface="Manrope" pitchFamily="34" charset="-120"/>
              </a:rPr>
              <a:t>DevSecOps</a:t>
            </a:r>
            <a:r>
              <a:rPr lang="en-US" sz="1450" dirty="0">
                <a:solidFill>
                  <a:srgbClr val="55575A"/>
                </a:solidFill>
                <a:latin typeface="Manrope" pitchFamily="34" charset="0"/>
                <a:ea typeface="Manrope" pitchFamily="34" charset="-122"/>
                <a:cs typeface="Manrope" pitchFamily="34" charset="-120"/>
              </a:rPr>
              <a:t> completo, integrando seguridad y calidad como prácticas continuas y automatizadas a lo largo de todo el ciclo de desarrollo del software.</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41534"/>
            <a:ext cx="13042821" cy="1956435"/>
          </a:xfrm>
          <a:prstGeom prst="rect">
            <a:avLst/>
          </a:prstGeom>
          <a:noFill/>
          <a:ln/>
        </p:spPr>
        <p:txBody>
          <a:bodyPr wrap="square" lIns="0" tIns="0" rIns="0" bIns="0" rtlCol="0" anchor="t"/>
          <a:lstStyle/>
          <a:p>
            <a:pPr marL="0" indent="0" algn="l">
              <a:lnSpc>
                <a:spcPts val="7700"/>
              </a:lnSpc>
              <a:buNone/>
            </a:pPr>
            <a:r>
              <a:rPr lang="en-US" sz="6150" dirty="0">
                <a:solidFill>
                  <a:srgbClr val="0C0D0F"/>
                </a:solidFill>
                <a:latin typeface="Inter" pitchFamily="34" charset="0"/>
                <a:ea typeface="Inter" pitchFamily="34" charset="-122"/>
                <a:cs typeface="Inter" pitchFamily="34" charset="-120"/>
              </a:rPr>
              <a:t>Herramientas Estratégicas Seleccionadas</a:t>
            </a:r>
            <a:endParaRPr lang="en-US" sz="6150" dirty="0"/>
          </a:p>
        </p:txBody>
      </p:sp>
      <p:sp>
        <p:nvSpPr>
          <p:cNvPr id="3" name="Text 1"/>
          <p:cNvSpPr/>
          <p:nvPr/>
        </p:nvSpPr>
        <p:spPr>
          <a:xfrm>
            <a:off x="793790" y="325159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Para garantizar la calidad integral del proyecto basado en AxonIQ, hemos seleccionado un conjunto de herramientas líderes, cada una enfocada en un aspecto crucial del ciclo de vida del software.</a:t>
            </a:r>
            <a:endParaRPr lang="en-US" sz="1750" dirty="0"/>
          </a:p>
        </p:txBody>
      </p:sp>
      <p:pic>
        <p:nvPicPr>
          <p:cNvPr id="4" name="Image 0" descr="preencoded.png"/>
          <p:cNvPicPr>
            <a:picLocks noChangeAspect="1"/>
          </p:cNvPicPr>
          <p:nvPr/>
        </p:nvPicPr>
        <p:blipFill>
          <a:blip r:embed="rId3"/>
          <a:stretch>
            <a:fillRect/>
          </a:stretch>
        </p:blipFill>
        <p:spPr>
          <a:xfrm>
            <a:off x="793790" y="4232553"/>
            <a:ext cx="566976" cy="566976"/>
          </a:xfrm>
          <a:prstGeom prst="rect">
            <a:avLst/>
          </a:prstGeom>
        </p:spPr>
      </p:pic>
      <p:sp>
        <p:nvSpPr>
          <p:cNvPr id="5" name="Text 2"/>
          <p:cNvSpPr/>
          <p:nvPr/>
        </p:nvSpPr>
        <p:spPr>
          <a:xfrm>
            <a:off x="1644253" y="43672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SonarQube (SAST)</a:t>
            </a:r>
            <a:endParaRPr lang="en-US" sz="2200" dirty="0"/>
          </a:p>
        </p:txBody>
      </p:sp>
      <p:sp>
        <p:nvSpPr>
          <p:cNvPr id="6" name="Text 3"/>
          <p:cNvSpPr/>
          <p:nvPr/>
        </p:nvSpPr>
        <p:spPr>
          <a:xfrm>
            <a:off x="1644253" y="4857631"/>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Análisis Estático de Código para identificar vulnerabilidades y mala calidad antes del despliegue.</a:t>
            </a:r>
            <a:endParaRPr lang="en-US" sz="1750" dirty="0"/>
          </a:p>
        </p:txBody>
      </p:sp>
      <p:pic>
        <p:nvPicPr>
          <p:cNvPr id="7" name="Image 1" descr="preencoded.png"/>
          <p:cNvPicPr>
            <a:picLocks noChangeAspect="1"/>
          </p:cNvPicPr>
          <p:nvPr/>
        </p:nvPicPr>
        <p:blipFill>
          <a:blip r:embed="rId4"/>
          <a:stretch>
            <a:fillRect/>
          </a:stretch>
        </p:blipFill>
        <p:spPr>
          <a:xfrm>
            <a:off x="7456884" y="4232553"/>
            <a:ext cx="566976" cy="566976"/>
          </a:xfrm>
          <a:prstGeom prst="rect">
            <a:avLst/>
          </a:prstGeom>
        </p:spPr>
      </p:pic>
      <p:sp>
        <p:nvSpPr>
          <p:cNvPr id="8" name="Text 4"/>
          <p:cNvSpPr/>
          <p:nvPr/>
        </p:nvSpPr>
        <p:spPr>
          <a:xfrm>
            <a:off x="8307348" y="43672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OWASP ZAP (DAST)</a:t>
            </a:r>
            <a:endParaRPr lang="en-US" sz="2200" dirty="0"/>
          </a:p>
        </p:txBody>
      </p:sp>
      <p:sp>
        <p:nvSpPr>
          <p:cNvPr id="9" name="Text 5"/>
          <p:cNvSpPr/>
          <p:nvPr/>
        </p:nvSpPr>
        <p:spPr>
          <a:xfrm>
            <a:off x="8307348" y="4857631"/>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Análisis Dinámico de Seguridad, simulando ataques reales en la aplicación en ejecución.</a:t>
            </a:r>
            <a:endParaRPr lang="en-US" sz="1750" dirty="0"/>
          </a:p>
        </p:txBody>
      </p:sp>
      <p:pic>
        <p:nvPicPr>
          <p:cNvPr id="10" name="Image 2" descr="preencoded.png"/>
          <p:cNvPicPr>
            <a:picLocks noChangeAspect="1"/>
          </p:cNvPicPr>
          <p:nvPr/>
        </p:nvPicPr>
        <p:blipFill>
          <a:blip r:embed="rId5"/>
          <a:stretch>
            <a:fillRect/>
          </a:stretch>
        </p:blipFill>
        <p:spPr>
          <a:xfrm>
            <a:off x="793790" y="6037064"/>
            <a:ext cx="566976" cy="566976"/>
          </a:xfrm>
          <a:prstGeom prst="rect">
            <a:avLst/>
          </a:prstGeom>
        </p:spPr>
      </p:pic>
      <p:sp>
        <p:nvSpPr>
          <p:cNvPr id="11" name="Text 6"/>
          <p:cNvSpPr/>
          <p:nvPr/>
        </p:nvSpPr>
        <p:spPr>
          <a:xfrm>
            <a:off x="1644253" y="61717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K6 (Carga)</a:t>
            </a:r>
            <a:endParaRPr lang="en-US" sz="2200" dirty="0"/>
          </a:p>
        </p:txBody>
      </p:sp>
      <p:sp>
        <p:nvSpPr>
          <p:cNvPr id="12" name="Text 7"/>
          <p:cNvSpPr/>
          <p:nvPr/>
        </p:nvSpPr>
        <p:spPr>
          <a:xfrm>
            <a:off x="1644253" y="6662142"/>
            <a:ext cx="5529143"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Herramienta moderna para realizar Pruebas de Carga y evaluar el rendimiento bajo concurrencia.</a:t>
            </a:r>
            <a:endParaRPr lang="en-US" sz="1750" dirty="0"/>
          </a:p>
        </p:txBody>
      </p:sp>
      <p:pic>
        <p:nvPicPr>
          <p:cNvPr id="13" name="Image 3" descr="preencoded.png"/>
          <p:cNvPicPr>
            <a:picLocks noChangeAspect="1"/>
          </p:cNvPicPr>
          <p:nvPr/>
        </p:nvPicPr>
        <p:blipFill>
          <a:blip r:embed="rId6"/>
          <a:stretch>
            <a:fillRect/>
          </a:stretch>
        </p:blipFill>
        <p:spPr>
          <a:xfrm>
            <a:off x="7456884" y="6037064"/>
            <a:ext cx="566976" cy="566976"/>
          </a:xfrm>
          <a:prstGeom prst="rect">
            <a:avLst/>
          </a:prstGeom>
        </p:spPr>
      </p:pic>
      <p:sp>
        <p:nvSpPr>
          <p:cNvPr id="14" name="Text 8"/>
          <p:cNvSpPr/>
          <p:nvPr/>
        </p:nvSpPr>
        <p:spPr>
          <a:xfrm>
            <a:off x="8307348" y="61717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5575A"/>
                </a:solidFill>
                <a:latin typeface="Inter" pitchFamily="34" charset="0"/>
                <a:ea typeface="Inter" pitchFamily="34" charset="-122"/>
                <a:cs typeface="Inter" pitchFamily="34" charset="-120"/>
              </a:rPr>
              <a:t>Serenity BDD (E2E)</a:t>
            </a:r>
            <a:endParaRPr lang="en-US" sz="2200" dirty="0"/>
          </a:p>
        </p:txBody>
      </p:sp>
      <p:sp>
        <p:nvSpPr>
          <p:cNvPr id="15" name="Text 9"/>
          <p:cNvSpPr/>
          <p:nvPr/>
        </p:nvSpPr>
        <p:spPr>
          <a:xfrm>
            <a:off x="8307348" y="6662142"/>
            <a:ext cx="5529263" cy="725805"/>
          </a:xfrm>
          <a:prstGeom prst="rect">
            <a:avLst/>
          </a:prstGeom>
          <a:noFill/>
          <a:ln/>
        </p:spPr>
        <p:txBody>
          <a:bodyPr wrap="square" lIns="0" tIns="0" rIns="0" bIns="0" rtlCol="0" anchor="t"/>
          <a:lstStyle/>
          <a:p>
            <a:pPr marL="0" indent="0" algn="l">
              <a:lnSpc>
                <a:spcPts val="2850"/>
              </a:lnSpc>
              <a:buNone/>
            </a:pPr>
            <a:r>
              <a:rPr lang="en-US" sz="1750" dirty="0">
                <a:solidFill>
                  <a:srgbClr val="55575A"/>
                </a:solidFill>
                <a:latin typeface="Manrope" pitchFamily="34" charset="0"/>
                <a:ea typeface="Manrope" pitchFamily="34" charset="-122"/>
                <a:cs typeface="Manrope" pitchFamily="34" charset="-120"/>
              </a:rPr>
              <a:t>Framework para Pruebas End-to-End, garantizando la funcionalidad de los flujos de negocio.</a:t>
            </a:r>
            <a:endParaRPr lang="en-US" sz="1750" dirty="0"/>
          </a:p>
        </p:txBody>
      </p:sp>
      <p:pic>
        <p:nvPicPr>
          <p:cNvPr id="16" name="Imagen 15">
            <a:extLst>
              <a:ext uri="{FF2B5EF4-FFF2-40B4-BE49-F238E27FC236}">
                <a16:creationId xmlns:a16="http://schemas.microsoft.com/office/drawing/2014/main" id="{66A09D30-E3B5-476A-A876-3ECE52C81B3A}"/>
              </a:ext>
            </a:extLst>
          </p:cNvPr>
          <p:cNvPicPr>
            <a:picLocks noChangeAspect="1"/>
          </p:cNvPicPr>
          <p:nvPr/>
        </p:nvPicPr>
        <p:blipFill>
          <a:blip r:embed="rId7"/>
          <a:stretch>
            <a:fillRect/>
          </a:stretch>
        </p:blipFill>
        <p:spPr>
          <a:xfrm>
            <a:off x="12835226" y="7612620"/>
            <a:ext cx="1650795" cy="49199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8644" y="454581"/>
            <a:ext cx="9107448" cy="516493"/>
          </a:xfrm>
          <a:prstGeom prst="rect">
            <a:avLst/>
          </a:prstGeom>
          <a:noFill/>
          <a:ln/>
        </p:spPr>
        <p:txBody>
          <a:bodyPr wrap="none" lIns="0" tIns="0" rIns="0" bIns="0" rtlCol="0" anchor="t"/>
          <a:lstStyle/>
          <a:p>
            <a:pPr marL="0" indent="0" algn="l">
              <a:lnSpc>
                <a:spcPts val="4050"/>
              </a:lnSpc>
              <a:buNone/>
            </a:pPr>
            <a:r>
              <a:rPr lang="en-US" sz="3250" dirty="0">
                <a:solidFill>
                  <a:srgbClr val="0C0D0F"/>
                </a:solidFill>
                <a:latin typeface="Inter" pitchFamily="34" charset="0"/>
                <a:ea typeface="Inter" pitchFamily="34" charset="-122"/>
                <a:cs typeface="Inter" pitchFamily="34" charset="-120"/>
              </a:rPr>
              <a:t>Justificación: AxonIQ para Pruebas Avanzadas</a:t>
            </a:r>
            <a:endParaRPr lang="en-US" sz="3250" dirty="0"/>
          </a:p>
        </p:txBody>
      </p:sp>
      <p:pic>
        <p:nvPicPr>
          <p:cNvPr id="4" name="Image 1" descr="preencoded.png"/>
          <p:cNvPicPr>
            <a:picLocks noChangeAspect="1"/>
          </p:cNvPicPr>
          <p:nvPr/>
        </p:nvPicPr>
        <p:blipFill>
          <a:blip r:embed="rId3"/>
          <a:stretch>
            <a:fillRect/>
          </a:stretch>
        </p:blipFill>
        <p:spPr>
          <a:xfrm>
            <a:off x="8280321" y="1378982"/>
            <a:ext cx="247888" cy="309920"/>
          </a:xfrm>
          <a:prstGeom prst="rect">
            <a:avLst/>
          </a:prstGeom>
        </p:spPr>
      </p:pic>
      <p:sp>
        <p:nvSpPr>
          <p:cNvPr id="5" name="Text 1"/>
          <p:cNvSpPr/>
          <p:nvPr/>
        </p:nvSpPr>
        <p:spPr>
          <a:xfrm>
            <a:off x="8755499" y="1404938"/>
            <a:ext cx="3541871" cy="258366"/>
          </a:xfrm>
          <a:prstGeom prst="rect">
            <a:avLst/>
          </a:prstGeom>
          <a:noFill/>
          <a:ln/>
        </p:spPr>
        <p:txBody>
          <a:bodyPr wrap="none" lIns="0" tIns="0" rIns="0" bIns="0" rtlCol="0" anchor="t"/>
          <a:lstStyle/>
          <a:p>
            <a:pPr marL="0" indent="0" algn="l">
              <a:lnSpc>
                <a:spcPts val="2000"/>
              </a:lnSpc>
              <a:buNone/>
            </a:pPr>
            <a:r>
              <a:rPr lang="en-US" sz="1600" dirty="0">
                <a:solidFill>
                  <a:srgbClr val="55575A"/>
                </a:solidFill>
                <a:latin typeface="Inter" pitchFamily="34" charset="0"/>
                <a:ea typeface="Inter" pitchFamily="34" charset="-122"/>
                <a:cs typeface="Inter" pitchFamily="34" charset="-120"/>
              </a:rPr>
              <a:t>Arquitectura CQRS y Event Sourcing</a:t>
            </a:r>
            <a:endParaRPr lang="en-US" sz="1600" dirty="0"/>
          </a:p>
        </p:txBody>
      </p:sp>
      <p:sp>
        <p:nvSpPr>
          <p:cNvPr id="6" name="Text 2"/>
          <p:cNvSpPr/>
          <p:nvPr/>
        </p:nvSpPr>
        <p:spPr>
          <a:xfrm>
            <a:off x="8755499" y="1828562"/>
            <a:ext cx="5303758" cy="793671"/>
          </a:xfrm>
          <a:prstGeom prst="rect">
            <a:avLst/>
          </a:prstGeom>
          <a:noFill/>
          <a:ln/>
        </p:spPr>
        <p:txBody>
          <a:bodyPr wrap="square" lIns="0" tIns="0" rIns="0" bIns="0" rtlCol="0" anchor="t"/>
          <a:lstStyle/>
          <a:p>
            <a:pPr marL="0" indent="0" algn="l">
              <a:lnSpc>
                <a:spcPts val="2050"/>
              </a:lnSpc>
              <a:buNone/>
            </a:pPr>
            <a:r>
              <a:rPr lang="en-US" sz="1300" dirty="0">
                <a:solidFill>
                  <a:srgbClr val="55575A"/>
                </a:solidFill>
                <a:latin typeface="Manrope" pitchFamily="34" charset="0"/>
                <a:ea typeface="Manrope" pitchFamily="34" charset="-122"/>
                <a:cs typeface="Manrope" pitchFamily="34" charset="-120"/>
              </a:rPr>
              <a:t>La separación de responsabilidades (Comandos/Consultas) y el registro inmutable de eventos (</a:t>
            </a:r>
            <a:r>
              <a:rPr lang="en-US" sz="1300" b="1" dirty="0">
                <a:solidFill>
                  <a:srgbClr val="55575A"/>
                </a:solidFill>
                <a:latin typeface="Manrope" pitchFamily="34" charset="0"/>
                <a:ea typeface="Manrope" pitchFamily="34" charset="-122"/>
                <a:cs typeface="Manrope" pitchFamily="34" charset="-120"/>
              </a:rPr>
              <a:t>Event Sourcing</a:t>
            </a:r>
            <a:r>
              <a:rPr lang="en-US" sz="1300" dirty="0">
                <a:solidFill>
                  <a:srgbClr val="55575A"/>
                </a:solidFill>
                <a:latin typeface="Manrope" pitchFamily="34" charset="0"/>
                <a:ea typeface="Manrope" pitchFamily="34" charset="-122"/>
                <a:cs typeface="Manrope" pitchFamily="34" charset="-120"/>
              </a:rPr>
              <a:t>) crea un entorno distribuido ideal para pruebas.</a:t>
            </a:r>
            <a:endParaRPr lang="en-US" sz="1300" dirty="0"/>
          </a:p>
        </p:txBody>
      </p:sp>
      <p:pic>
        <p:nvPicPr>
          <p:cNvPr id="7" name="Image 2" descr="preencoded.png"/>
          <p:cNvPicPr>
            <a:picLocks noChangeAspect="1"/>
          </p:cNvPicPr>
          <p:nvPr/>
        </p:nvPicPr>
        <p:blipFill>
          <a:blip r:embed="rId3"/>
          <a:stretch>
            <a:fillRect/>
          </a:stretch>
        </p:blipFill>
        <p:spPr>
          <a:xfrm>
            <a:off x="8280321" y="2926913"/>
            <a:ext cx="247888" cy="309920"/>
          </a:xfrm>
          <a:prstGeom prst="rect">
            <a:avLst/>
          </a:prstGeom>
        </p:spPr>
      </p:pic>
      <p:sp>
        <p:nvSpPr>
          <p:cNvPr id="8" name="Text 3"/>
          <p:cNvSpPr/>
          <p:nvPr/>
        </p:nvSpPr>
        <p:spPr>
          <a:xfrm>
            <a:off x="8755499" y="2952869"/>
            <a:ext cx="2989778" cy="258366"/>
          </a:xfrm>
          <a:prstGeom prst="rect">
            <a:avLst/>
          </a:prstGeom>
          <a:noFill/>
          <a:ln/>
        </p:spPr>
        <p:txBody>
          <a:bodyPr wrap="none" lIns="0" tIns="0" rIns="0" bIns="0" rtlCol="0" anchor="t"/>
          <a:lstStyle/>
          <a:p>
            <a:pPr marL="0" indent="0" algn="l">
              <a:lnSpc>
                <a:spcPts val="2000"/>
              </a:lnSpc>
              <a:buNone/>
            </a:pPr>
            <a:r>
              <a:rPr lang="en-US" sz="1600" dirty="0">
                <a:solidFill>
                  <a:srgbClr val="55575A"/>
                </a:solidFill>
                <a:latin typeface="Inter" pitchFamily="34" charset="0"/>
                <a:ea typeface="Inter" pitchFamily="34" charset="-122"/>
                <a:cs typeface="Inter" pitchFamily="34" charset="-120"/>
              </a:rPr>
              <a:t>Simulación y Desacoplamiento</a:t>
            </a:r>
            <a:endParaRPr lang="en-US" sz="1600" dirty="0"/>
          </a:p>
        </p:txBody>
      </p:sp>
      <p:sp>
        <p:nvSpPr>
          <p:cNvPr id="9" name="Text 4"/>
          <p:cNvSpPr/>
          <p:nvPr/>
        </p:nvSpPr>
        <p:spPr>
          <a:xfrm>
            <a:off x="8755499" y="3376493"/>
            <a:ext cx="5303758" cy="793671"/>
          </a:xfrm>
          <a:prstGeom prst="rect">
            <a:avLst/>
          </a:prstGeom>
          <a:noFill/>
          <a:ln/>
        </p:spPr>
        <p:txBody>
          <a:bodyPr wrap="square" lIns="0" tIns="0" rIns="0" bIns="0" rtlCol="0" anchor="t"/>
          <a:lstStyle/>
          <a:p>
            <a:pPr marL="0" indent="0" algn="l">
              <a:lnSpc>
                <a:spcPts val="2050"/>
              </a:lnSpc>
              <a:buNone/>
            </a:pPr>
            <a:r>
              <a:rPr lang="en-US" sz="1300" dirty="0">
                <a:solidFill>
                  <a:srgbClr val="55575A"/>
                </a:solidFill>
                <a:latin typeface="Manrope" pitchFamily="34" charset="0"/>
                <a:ea typeface="Manrope" pitchFamily="34" charset="-122"/>
                <a:cs typeface="Manrope" pitchFamily="34" charset="-120"/>
              </a:rPr>
              <a:t>AxonIQ, al ser un </a:t>
            </a:r>
            <a:r>
              <a:rPr lang="en-US" sz="1300" b="1" dirty="0">
                <a:solidFill>
                  <a:srgbClr val="55575A"/>
                </a:solidFill>
                <a:latin typeface="Manrope" pitchFamily="34" charset="0"/>
                <a:ea typeface="Manrope" pitchFamily="34" charset="-122"/>
                <a:cs typeface="Manrope" pitchFamily="34" charset="-120"/>
              </a:rPr>
              <a:t>Event-Driven Architecture (EDA)</a:t>
            </a:r>
            <a:r>
              <a:rPr lang="en-US" sz="1300" dirty="0">
                <a:solidFill>
                  <a:srgbClr val="55575A"/>
                </a:solidFill>
                <a:latin typeface="Manrope" pitchFamily="34" charset="0"/>
                <a:ea typeface="Manrope" pitchFamily="34" charset="-122"/>
                <a:cs typeface="Manrope" pitchFamily="34" charset="-120"/>
              </a:rPr>
              <a:t>, permite simular flujos de eventos complejos y evaluar la resiliencia de componentes desacoplados ante fallos y amenazas.</a:t>
            </a:r>
            <a:endParaRPr lang="en-US" sz="1300" dirty="0"/>
          </a:p>
        </p:txBody>
      </p:sp>
      <p:pic>
        <p:nvPicPr>
          <p:cNvPr id="10" name="Image 3" descr="preencoded.png"/>
          <p:cNvPicPr>
            <a:picLocks noChangeAspect="1"/>
          </p:cNvPicPr>
          <p:nvPr/>
        </p:nvPicPr>
        <p:blipFill>
          <a:blip r:embed="rId3"/>
          <a:stretch>
            <a:fillRect/>
          </a:stretch>
        </p:blipFill>
        <p:spPr>
          <a:xfrm>
            <a:off x="8280321" y="4474845"/>
            <a:ext cx="247888" cy="309920"/>
          </a:xfrm>
          <a:prstGeom prst="rect">
            <a:avLst/>
          </a:prstGeom>
        </p:spPr>
      </p:pic>
      <p:sp>
        <p:nvSpPr>
          <p:cNvPr id="11" name="Text 5"/>
          <p:cNvSpPr/>
          <p:nvPr/>
        </p:nvSpPr>
        <p:spPr>
          <a:xfrm>
            <a:off x="8755499" y="4500801"/>
            <a:ext cx="3821549" cy="258366"/>
          </a:xfrm>
          <a:prstGeom prst="rect">
            <a:avLst/>
          </a:prstGeom>
          <a:noFill/>
          <a:ln/>
        </p:spPr>
        <p:txBody>
          <a:bodyPr wrap="none" lIns="0" tIns="0" rIns="0" bIns="0" rtlCol="0" anchor="t"/>
          <a:lstStyle/>
          <a:p>
            <a:pPr marL="0" indent="0" algn="l">
              <a:lnSpc>
                <a:spcPts val="2000"/>
              </a:lnSpc>
              <a:buNone/>
            </a:pPr>
            <a:r>
              <a:rPr lang="en-US" sz="1600" dirty="0">
                <a:solidFill>
                  <a:srgbClr val="55575A"/>
                </a:solidFill>
                <a:latin typeface="Inter" pitchFamily="34" charset="0"/>
                <a:ea typeface="Inter" pitchFamily="34" charset="-122"/>
                <a:cs typeface="Inter" pitchFamily="34" charset="-120"/>
              </a:rPr>
              <a:t>Facilitador de Rendimiento y Seguridad</a:t>
            </a:r>
            <a:endParaRPr lang="en-US" sz="1600" dirty="0"/>
          </a:p>
        </p:txBody>
      </p:sp>
      <p:sp>
        <p:nvSpPr>
          <p:cNvPr id="12" name="Text 6"/>
          <p:cNvSpPr/>
          <p:nvPr/>
        </p:nvSpPr>
        <p:spPr>
          <a:xfrm>
            <a:off x="8755499" y="4924425"/>
            <a:ext cx="5303758" cy="793671"/>
          </a:xfrm>
          <a:prstGeom prst="rect">
            <a:avLst/>
          </a:prstGeom>
          <a:noFill/>
          <a:ln/>
        </p:spPr>
        <p:txBody>
          <a:bodyPr wrap="square" lIns="0" tIns="0" rIns="0" bIns="0" rtlCol="0" anchor="t"/>
          <a:lstStyle/>
          <a:p>
            <a:pPr marL="0" indent="0" algn="l">
              <a:lnSpc>
                <a:spcPts val="2050"/>
              </a:lnSpc>
              <a:buNone/>
            </a:pPr>
            <a:r>
              <a:rPr lang="en-US" sz="1300" dirty="0">
                <a:solidFill>
                  <a:srgbClr val="55575A"/>
                </a:solidFill>
                <a:latin typeface="Manrope" pitchFamily="34" charset="0"/>
                <a:ea typeface="Manrope" pitchFamily="34" charset="-122"/>
                <a:cs typeface="Manrope" pitchFamily="34" charset="-120"/>
              </a:rPr>
              <a:t>Su naturaleza distribuida es perfecta para medir el rendimiento bajo alta carga y para exponer posibles fallos de seguridad en la comunicación asíncrona entre servicios.</a:t>
            </a:r>
            <a:endParaRPr lang="en-US" sz="1300" dirty="0"/>
          </a:p>
        </p:txBody>
      </p:sp>
      <p:pic>
        <p:nvPicPr>
          <p:cNvPr id="13" name="Imagen 12">
            <a:extLst>
              <a:ext uri="{FF2B5EF4-FFF2-40B4-BE49-F238E27FC236}">
                <a16:creationId xmlns:a16="http://schemas.microsoft.com/office/drawing/2014/main" id="{9550D236-8813-4F3E-93F1-DA04B831B75B}"/>
              </a:ext>
            </a:extLst>
          </p:cNvPr>
          <p:cNvPicPr>
            <a:picLocks noChangeAspect="1"/>
          </p:cNvPicPr>
          <p:nvPr/>
        </p:nvPicPr>
        <p:blipFill>
          <a:blip r:embed="rId4"/>
          <a:stretch>
            <a:fillRect/>
          </a:stretch>
        </p:blipFill>
        <p:spPr>
          <a:xfrm>
            <a:off x="12835226" y="7612620"/>
            <a:ext cx="1650795" cy="491996"/>
          </a:xfrm>
          <a:prstGeom prst="rect">
            <a:avLst/>
          </a:prstGeom>
        </p:spPr>
      </p:pic>
      <p:pic>
        <p:nvPicPr>
          <p:cNvPr id="15" name="Imagen 14">
            <a:extLst>
              <a:ext uri="{FF2B5EF4-FFF2-40B4-BE49-F238E27FC236}">
                <a16:creationId xmlns:a16="http://schemas.microsoft.com/office/drawing/2014/main" id="{467F8938-5540-458D-BA8E-E0F581646490}"/>
              </a:ext>
            </a:extLst>
          </p:cNvPr>
          <p:cNvPicPr>
            <a:picLocks noChangeAspect="1"/>
          </p:cNvPicPr>
          <p:nvPr/>
        </p:nvPicPr>
        <p:blipFill>
          <a:blip r:embed="rId5"/>
          <a:stretch>
            <a:fillRect/>
          </a:stretch>
        </p:blipFill>
        <p:spPr>
          <a:xfrm>
            <a:off x="796358" y="1001611"/>
            <a:ext cx="6518841" cy="65188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1034" y="593288"/>
            <a:ext cx="11202233" cy="581263"/>
          </a:xfrm>
          <a:prstGeom prst="rect">
            <a:avLst/>
          </a:prstGeom>
          <a:noFill/>
          <a:ln/>
        </p:spPr>
        <p:txBody>
          <a:bodyPr wrap="none" lIns="0" tIns="0" rIns="0" bIns="0" rtlCol="0" anchor="t"/>
          <a:lstStyle/>
          <a:p>
            <a:pPr marL="0" indent="0" algn="l">
              <a:lnSpc>
                <a:spcPts val="4550"/>
              </a:lnSpc>
              <a:buNone/>
            </a:pPr>
            <a:r>
              <a:rPr lang="en-US" sz="3650" dirty="0">
                <a:solidFill>
                  <a:srgbClr val="0C0D0F"/>
                </a:solidFill>
                <a:latin typeface="Inter" pitchFamily="34" charset="0"/>
                <a:ea typeface="Inter" pitchFamily="34" charset="-122"/>
                <a:cs typeface="Inter" pitchFamily="34" charset="-120"/>
              </a:rPr>
              <a:t>Análisis Estático de Código (SAST) con SonarQube</a:t>
            </a:r>
            <a:endParaRPr lang="en-US" sz="3650" dirty="0"/>
          </a:p>
        </p:txBody>
      </p:sp>
      <p:sp>
        <p:nvSpPr>
          <p:cNvPr id="3" name="Text 1"/>
          <p:cNvSpPr/>
          <p:nvPr/>
        </p:nvSpPr>
        <p:spPr>
          <a:xfrm>
            <a:off x="651034" y="1546503"/>
            <a:ext cx="13328333" cy="595074"/>
          </a:xfrm>
          <a:prstGeom prst="rect">
            <a:avLst/>
          </a:prstGeom>
          <a:noFill/>
          <a:ln/>
        </p:spPr>
        <p:txBody>
          <a:bodyPr wrap="square" lIns="0" tIns="0" rIns="0" bIns="0" rtlCol="0" anchor="t"/>
          <a:lstStyle/>
          <a:p>
            <a:pPr marL="0" indent="0" algn="l">
              <a:lnSpc>
                <a:spcPts val="2300"/>
              </a:lnSpc>
              <a:buNone/>
            </a:pPr>
            <a:r>
              <a:rPr lang="en-US" sz="1450" dirty="0">
                <a:solidFill>
                  <a:srgbClr val="55575A"/>
                </a:solidFill>
                <a:latin typeface="Manrope" pitchFamily="34" charset="0"/>
                <a:ea typeface="Manrope" pitchFamily="34" charset="-122"/>
                <a:cs typeface="Manrope" pitchFamily="34" charset="-120"/>
              </a:rPr>
              <a:t>SonarQube se posiciona como el guardián de la calidad del código, asegurando que cada línea cumpla con los estándares de seguridad y mantenibilidad desde el inicio del desarrollo.</a:t>
            </a:r>
            <a:endParaRPr lang="en-US" sz="1450" dirty="0"/>
          </a:p>
        </p:txBody>
      </p:sp>
      <p:sp>
        <p:nvSpPr>
          <p:cNvPr id="4" name="Shape 2"/>
          <p:cNvSpPr/>
          <p:nvPr/>
        </p:nvSpPr>
        <p:spPr>
          <a:xfrm>
            <a:off x="651034" y="2629733"/>
            <a:ext cx="4318754" cy="2266236"/>
          </a:xfrm>
          <a:prstGeom prst="roundRect">
            <a:avLst>
              <a:gd name="adj" fmla="val 4842"/>
            </a:avLst>
          </a:prstGeom>
          <a:solidFill>
            <a:srgbClr val="FFFFFF"/>
          </a:solidFill>
          <a:ln/>
        </p:spPr>
      </p:sp>
      <p:sp>
        <p:nvSpPr>
          <p:cNvPr id="5" name="Shape 3"/>
          <p:cNvSpPr/>
          <p:nvPr/>
        </p:nvSpPr>
        <p:spPr>
          <a:xfrm>
            <a:off x="651034" y="2606873"/>
            <a:ext cx="4318754" cy="91440"/>
          </a:xfrm>
          <a:prstGeom prst="roundRect">
            <a:avLst>
              <a:gd name="adj" fmla="val 183103"/>
            </a:avLst>
          </a:prstGeom>
          <a:solidFill>
            <a:srgbClr val="FF7047"/>
          </a:solidFill>
          <a:ln/>
        </p:spPr>
      </p:sp>
      <p:sp>
        <p:nvSpPr>
          <p:cNvPr id="6" name="Shape 4"/>
          <p:cNvSpPr/>
          <p:nvPr/>
        </p:nvSpPr>
        <p:spPr>
          <a:xfrm>
            <a:off x="2531328" y="2350770"/>
            <a:ext cx="558046" cy="558046"/>
          </a:xfrm>
          <a:prstGeom prst="roundRect">
            <a:avLst>
              <a:gd name="adj" fmla="val 163857"/>
            </a:avLst>
          </a:prstGeom>
          <a:solidFill>
            <a:srgbClr val="FF7047"/>
          </a:solidFill>
          <a:ln/>
        </p:spPr>
      </p:sp>
      <p:pic>
        <p:nvPicPr>
          <p:cNvPr id="7" name="Image 0" descr="preencoded.png"/>
          <p:cNvPicPr>
            <a:picLocks noChangeAspect="1"/>
          </p:cNvPicPr>
          <p:nvPr/>
        </p:nvPicPr>
        <p:blipFill>
          <a:blip r:embed="rId3"/>
          <a:stretch>
            <a:fillRect/>
          </a:stretch>
        </p:blipFill>
        <p:spPr>
          <a:xfrm>
            <a:off x="2698730" y="2490311"/>
            <a:ext cx="223123" cy="278963"/>
          </a:xfrm>
          <a:prstGeom prst="rect">
            <a:avLst/>
          </a:prstGeom>
        </p:spPr>
      </p:pic>
      <p:sp>
        <p:nvSpPr>
          <p:cNvPr id="8" name="Text 5"/>
          <p:cNvSpPr/>
          <p:nvPr/>
        </p:nvSpPr>
        <p:spPr>
          <a:xfrm>
            <a:off x="859869" y="3094792"/>
            <a:ext cx="2325291" cy="290632"/>
          </a:xfrm>
          <a:prstGeom prst="rect">
            <a:avLst/>
          </a:prstGeom>
          <a:noFill/>
          <a:ln/>
        </p:spPr>
        <p:txBody>
          <a:bodyPr wrap="none" lIns="0" tIns="0" rIns="0" bIns="0" rtlCol="0" anchor="t"/>
          <a:lstStyle/>
          <a:p>
            <a:pPr marL="0" indent="0" algn="l">
              <a:lnSpc>
                <a:spcPts val="2250"/>
              </a:lnSpc>
              <a:buNone/>
            </a:pPr>
            <a:r>
              <a:rPr lang="en-US" sz="1800" dirty="0">
                <a:solidFill>
                  <a:srgbClr val="55575A"/>
                </a:solidFill>
                <a:latin typeface="Inter" pitchFamily="34" charset="0"/>
                <a:ea typeface="Inter" pitchFamily="34" charset="-122"/>
                <a:cs typeface="Inter" pitchFamily="34" charset="-120"/>
              </a:rPr>
              <a:t>Integración Sencilla</a:t>
            </a:r>
            <a:endParaRPr lang="en-US" sz="1800" dirty="0"/>
          </a:p>
        </p:txBody>
      </p:sp>
      <p:sp>
        <p:nvSpPr>
          <p:cNvPr id="9" name="Text 6"/>
          <p:cNvSpPr/>
          <p:nvPr/>
        </p:nvSpPr>
        <p:spPr>
          <a:xfrm>
            <a:off x="859869" y="3496985"/>
            <a:ext cx="3901083" cy="1190149"/>
          </a:xfrm>
          <a:prstGeom prst="rect">
            <a:avLst/>
          </a:prstGeom>
          <a:noFill/>
          <a:ln/>
        </p:spPr>
        <p:txBody>
          <a:bodyPr wrap="square" lIns="0" tIns="0" rIns="0" bIns="0" rtlCol="0" anchor="t"/>
          <a:lstStyle/>
          <a:p>
            <a:pPr marL="0" indent="0" algn="l">
              <a:lnSpc>
                <a:spcPts val="2300"/>
              </a:lnSpc>
              <a:buNone/>
            </a:pPr>
            <a:r>
              <a:rPr lang="en-US" sz="1450" dirty="0">
                <a:solidFill>
                  <a:srgbClr val="55575A"/>
                </a:solidFill>
                <a:latin typeface="Manrope" pitchFamily="34" charset="0"/>
                <a:ea typeface="Manrope" pitchFamily="34" charset="-122"/>
                <a:cs typeface="Manrope" pitchFamily="34" charset="-120"/>
              </a:rPr>
              <a:t>Fácilmente integrado en el proceso de construcción mediante </a:t>
            </a:r>
            <a:r>
              <a:rPr lang="en-US" sz="1450" b="1" dirty="0">
                <a:solidFill>
                  <a:srgbClr val="55575A"/>
                </a:solidFill>
                <a:latin typeface="Manrope" pitchFamily="34" charset="0"/>
                <a:ea typeface="Manrope" pitchFamily="34" charset="-122"/>
                <a:cs typeface="Manrope" pitchFamily="34" charset="-120"/>
              </a:rPr>
              <a:t>Maven</a:t>
            </a:r>
            <a:r>
              <a:rPr lang="en-US" sz="1450" dirty="0">
                <a:solidFill>
                  <a:srgbClr val="55575A"/>
                </a:solidFill>
                <a:latin typeface="Manrope" pitchFamily="34" charset="0"/>
                <a:ea typeface="Manrope" pitchFamily="34" charset="-122"/>
                <a:cs typeface="Manrope" pitchFamily="34" charset="-120"/>
              </a:rPr>
              <a:t>, permitiendo análisis automáticos en cada commit o pull request.</a:t>
            </a:r>
            <a:endParaRPr lang="en-US" sz="1450" dirty="0"/>
          </a:p>
        </p:txBody>
      </p:sp>
      <p:sp>
        <p:nvSpPr>
          <p:cNvPr id="10" name="Shape 7"/>
          <p:cNvSpPr/>
          <p:nvPr/>
        </p:nvSpPr>
        <p:spPr>
          <a:xfrm>
            <a:off x="5155763" y="2629733"/>
            <a:ext cx="4318754" cy="2266236"/>
          </a:xfrm>
          <a:prstGeom prst="roundRect">
            <a:avLst>
              <a:gd name="adj" fmla="val 4842"/>
            </a:avLst>
          </a:prstGeom>
          <a:solidFill>
            <a:srgbClr val="FFFFFF"/>
          </a:solidFill>
          <a:ln/>
        </p:spPr>
      </p:sp>
      <p:sp>
        <p:nvSpPr>
          <p:cNvPr id="11" name="Shape 8"/>
          <p:cNvSpPr/>
          <p:nvPr/>
        </p:nvSpPr>
        <p:spPr>
          <a:xfrm>
            <a:off x="5155763" y="2606873"/>
            <a:ext cx="4318754" cy="91440"/>
          </a:xfrm>
          <a:prstGeom prst="roundRect">
            <a:avLst>
              <a:gd name="adj" fmla="val 183103"/>
            </a:avLst>
          </a:prstGeom>
          <a:solidFill>
            <a:srgbClr val="FF7047"/>
          </a:solidFill>
          <a:ln/>
        </p:spPr>
      </p:sp>
      <p:sp>
        <p:nvSpPr>
          <p:cNvPr id="12" name="Shape 9"/>
          <p:cNvSpPr/>
          <p:nvPr/>
        </p:nvSpPr>
        <p:spPr>
          <a:xfrm>
            <a:off x="7036058" y="2350770"/>
            <a:ext cx="558046" cy="558046"/>
          </a:xfrm>
          <a:prstGeom prst="roundRect">
            <a:avLst>
              <a:gd name="adj" fmla="val 163857"/>
            </a:avLst>
          </a:prstGeom>
          <a:solidFill>
            <a:srgbClr val="FF7047"/>
          </a:solidFill>
          <a:ln/>
        </p:spPr>
      </p:sp>
      <p:pic>
        <p:nvPicPr>
          <p:cNvPr id="13" name="Image 1" descr="preencoded.png"/>
          <p:cNvPicPr>
            <a:picLocks noChangeAspect="1"/>
          </p:cNvPicPr>
          <p:nvPr/>
        </p:nvPicPr>
        <p:blipFill>
          <a:blip r:embed="rId4"/>
          <a:stretch>
            <a:fillRect/>
          </a:stretch>
        </p:blipFill>
        <p:spPr>
          <a:xfrm>
            <a:off x="7203460" y="2490311"/>
            <a:ext cx="223123" cy="278963"/>
          </a:xfrm>
          <a:prstGeom prst="rect">
            <a:avLst/>
          </a:prstGeom>
        </p:spPr>
      </p:pic>
      <p:sp>
        <p:nvSpPr>
          <p:cNvPr id="14" name="Text 10"/>
          <p:cNvSpPr/>
          <p:nvPr/>
        </p:nvSpPr>
        <p:spPr>
          <a:xfrm>
            <a:off x="5364599" y="3094792"/>
            <a:ext cx="2325291" cy="290632"/>
          </a:xfrm>
          <a:prstGeom prst="rect">
            <a:avLst/>
          </a:prstGeom>
          <a:noFill/>
          <a:ln/>
        </p:spPr>
        <p:txBody>
          <a:bodyPr wrap="none" lIns="0" tIns="0" rIns="0" bIns="0" rtlCol="0" anchor="t"/>
          <a:lstStyle/>
          <a:p>
            <a:pPr marL="0" indent="0" algn="l">
              <a:lnSpc>
                <a:spcPts val="2250"/>
              </a:lnSpc>
              <a:buNone/>
            </a:pPr>
            <a:r>
              <a:rPr lang="en-US" sz="1800" dirty="0">
                <a:solidFill>
                  <a:srgbClr val="55575A"/>
                </a:solidFill>
                <a:latin typeface="Inter" pitchFamily="34" charset="0"/>
                <a:ea typeface="Inter" pitchFamily="34" charset="-122"/>
                <a:cs typeface="Inter" pitchFamily="34" charset="-120"/>
              </a:rPr>
              <a:t>Detección Detallada</a:t>
            </a:r>
            <a:endParaRPr lang="en-US" sz="1800" dirty="0"/>
          </a:p>
        </p:txBody>
      </p:sp>
      <p:sp>
        <p:nvSpPr>
          <p:cNvPr id="15" name="Text 11"/>
          <p:cNvSpPr/>
          <p:nvPr/>
        </p:nvSpPr>
        <p:spPr>
          <a:xfrm>
            <a:off x="5364599" y="3496985"/>
            <a:ext cx="3901083" cy="892612"/>
          </a:xfrm>
          <a:prstGeom prst="rect">
            <a:avLst/>
          </a:prstGeom>
          <a:noFill/>
          <a:ln/>
        </p:spPr>
        <p:txBody>
          <a:bodyPr wrap="square" lIns="0" tIns="0" rIns="0" bIns="0" rtlCol="0" anchor="t"/>
          <a:lstStyle/>
          <a:p>
            <a:pPr marL="0" indent="0" algn="l">
              <a:lnSpc>
                <a:spcPts val="2300"/>
              </a:lnSpc>
              <a:buNone/>
            </a:pPr>
            <a:r>
              <a:rPr lang="en-US" sz="1450" dirty="0">
                <a:solidFill>
                  <a:srgbClr val="55575A"/>
                </a:solidFill>
                <a:latin typeface="Manrope" pitchFamily="34" charset="0"/>
                <a:ea typeface="Manrope" pitchFamily="34" charset="-122"/>
                <a:cs typeface="Manrope" pitchFamily="34" charset="-120"/>
              </a:rPr>
              <a:t>Proporciona un informe completo sobre </a:t>
            </a:r>
            <a:r>
              <a:rPr lang="en-US" sz="1450" b="1" dirty="0">
                <a:solidFill>
                  <a:srgbClr val="55575A"/>
                </a:solidFill>
                <a:latin typeface="Manrope" pitchFamily="34" charset="0"/>
                <a:ea typeface="Manrope" pitchFamily="34" charset="-122"/>
                <a:cs typeface="Manrope" pitchFamily="34" charset="-120"/>
              </a:rPr>
              <a:t>Bugs</a:t>
            </a:r>
            <a:r>
              <a:rPr lang="en-US" sz="1450" dirty="0">
                <a:solidFill>
                  <a:srgbClr val="55575A"/>
                </a:solidFill>
                <a:latin typeface="Manrope" pitchFamily="34" charset="0"/>
                <a:ea typeface="Manrope" pitchFamily="34" charset="-122"/>
                <a:cs typeface="Manrope" pitchFamily="34" charset="-120"/>
              </a:rPr>
              <a:t> (errores), </a:t>
            </a:r>
            <a:r>
              <a:rPr lang="en-US" sz="1450" b="1" dirty="0">
                <a:solidFill>
                  <a:srgbClr val="55575A"/>
                </a:solidFill>
                <a:latin typeface="Manrope" pitchFamily="34" charset="0"/>
                <a:ea typeface="Manrope" pitchFamily="34" charset="-122"/>
                <a:cs typeface="Manrope" pitchFamily="34" charset="-120"/>
              </a:rPr>
              <a:t>Code Smells</a:t>
            </a:r>
            <a:r>
              <a:rPr lang="en-US" sz="1450" dirty="0">
                <a:solidFill>
                  <a:srgbClr val="55575A"/>
                </a:solidFill>
                <a:latin typeface="Manrope" pitchFamily="34" charset="0"/>
                <a:ea typeface="Manrope" pitchFamily="34" charset="-122"/>
                <a:cs typeface="Manrope" pitchFamily="34" charset="-120"/>
              </a:rPr>
              <a:t> (malas prácticas) y porcentaje de </a:t>
            </a:r>
            <a:r>
              <a:rPr lang="en-US" sz="1450" b="1" dirty="0">
                <a:solidFill>
                  <a:srgbClr val="55575A"/>
                </a:solidFill>
                <a:latin typeface="Manrope" pitchFamily="34" charset="0"/>
                <a:ea typeface="Manrope" pitchFamily="34" charset="-122"/>
                <a:cs typeface="Manrope" pitchFamily="34" charset="-120"/>
              </a:rPr>
              <a:t>Duplicación</a:t>
            </a:r>
            <a:r>
              <a:rPr lang="en-US" sz="1450" dirty="0">
                <a:solidFill>
                  <a:srgbClr val="55575A"/>
                </a:solidFill>
                <a:latin typeface="Manrope" pitchFamily="34" charset="0"/>
                <a:ea typeface="Manrope" pitchFamily="34" charset="-122"/>
                <a:cs typeface="Manrope" pitchFamily="34" charset="-120"/>
              </a:rPr>
              <a:t> de código.</a:t>
            </a:r>
            <a:endParaRPr lang="en-US" sz="1450" dirty="0"/>
          </a:p>
        </p:txBody>
      </p:sp>
      <p:sp>
        <p:nvSpPr>
          <p:cNvPr id="16" name="Shape 12"/>
          <p:cNvSpPr/>
          <p:nvPr/>
        </p:nvSpPr>
        <p:spPr>
          <a:xfrm>
            <a:off x="9660493" y="2629733"/>
            <a:ext cx="4318754" cy="2266236"/>
          </a:xfrm>
          <a:prstGeom prst="roundRect">
            <a:avLst>
              <a:gd name="adj" fmla="val 4842"/>
            </a:avLst>
          </a:prstGeom>
          <a:solidFill>
            <a:srgbClr val="FFFFFF"/>
          </a:solidFill>
          <a:ln/>
        </p:spPr>
      </p:sp>
      <p:sp>
        <p:nvSpPr>
          <p:cNvPr id="17" name="Shape 13"/>
          <p:cNvSpPr/>
          <p:nvPr/>
        </p:nvSpPr>
        <p:spPr>
          <a:xfrm>
            <a:off x="9660493" y="2606873"/>
            <a:ext cx="4318754" cy="91440"/>
          </a:xfrm>
          <a:prstGeom prst="roundRect">
            <a:avLst>
              <a:gd name="adj" fmla="val 183103"/>
            </a:avLst>
          </a:prstGeom>
          <a:solidFill>
            <a:srgbClr val="FF7047"/>
          </a:solidFill>
          <a:ln/>
        </p:spPr>
      </p:sp>
      <p:sp>
        <p:nvSpPr>
          <p:cNvPr id="18" name="Shape 14"/>
          <p:cNvSpPr/>
          <p:nvPr/>
        </p:nvSpPr>
        <p:spPr>
          <a:xfrm>
            <a:off x="11540788" y="2350770"/>
            <a:ext cx="558046" cy="558046"/>
          </a:xfrm>
          <a:prstGeom prst="roundRect">
            <a:avLst>
              <a:gd name="adj" fmla="val 163857"/>
            </a:avLst>
          </a:prstGeom>
          <a:solidFill>
            <a:srgbClr val="FF7047"/>
          </a:solidFill>
          <a:ln/>
        </p:spPr>
      </p:sp>
      <p:pic>
        <p:nvPicPr>
          <p:cNvPr id="19" name="Image 2" descr="preencoded.png"/>
          <p:cNvPicPr>
            <a:picLocks noChangeAspect="1"/>
          </p:cNvPicPr>
          <p:nvPr/>
        </p:nvPicPr>
        <p:blipFill>
          <a:blip r:embed="rId5"/>
          <a:stretch>
            <a:fillRect/>
          </a:stretch>
        </p:blipFill>
        <p:spPr>
          <a:xfrm>
            <a:off x="11708190" y="2490311"/>
            <a:ext cx="223123" cy="278963"/>
          </a:xfrm>
          <a:prstGeom prst="rect">
            <a:avLst/>
          </a:prstGeom>
        </p:spPr>
      </p:pic>
      <p:sp>
        <p:nvSpPr>
          <p:cNvPr id="20" name="Text 15"/>
          <p:cNvSpPr/>
          <p:nvPr/>
        </p:nvSpPr>
        <p:spPr>
          <a:xfrm>
            <a:off x="9869329" y="3094792"/>
            <a:ext cx="2325291" cy="290632"/>
          </a:xfrm>
          <a:prstGeom prst="rect">
            <a:avLst/>
          </a:prstGeom>
          <a:noFill/>
          <a:ln/>
        </p:spPr>
        <p:txBody>
          <a:bodyPr wrap="none" lIns="0" tIns="0" rIns="0" bIns="0" rtlCol="0" anchor="t"/>
          <a:lstStyle/>
          <a:p>
            <a:pPr marL="0" indent="0" algn="l">
              <a:lnSpc>
                <a:spcPts val="2250"/>
              </a:lnSpc>
              <a:buNone/>
            </a:pPr>
            <a:r>
              <a:rPr lang="en-US" sz="1800" dirty="0">
                <a:solidFill>
                  <a:srgbClr val="55575A"/>
                </a:solidFill>
                <a:latin typeface="Inter" pitchFamily="34" charset="0"/>
                <a:ea typeface="Inter" pitchFamily="34" charset="-122"/>
                <a:cs typeface="Inter" pitchFamily="34" charset="-120"/>
              </a:rPr>
              <a:t>Mejora Continua</a:t>
            </a:r>
            <a:endParaRPr lang="en-US" sz="1800" dirty="0"/>
          </a:p>
        </p:txBody>
      </p:sp>
      <p:sp>
        <p:nvSpPr>
          <p:cNvPr id="21" name="Text 16"/>
          <p:cNvSpPr/>
          <p:nvPr/>
        </p:nvSpPr>
        <p:spPr>
          <a:xfrm>
            <a:off x="9869329" y="3496985"/>
            <a:ext cx="3901083" cy="1190149"/>
          </a:xfrm>
          <a:prstGeom prst="rect">
            <a:avLst/>
          </a:prstGeom>
          <a:noFill/>
          <a:ln/>
        </p:spPr>
        <p:txBody>
          <a:bodyPr wrap="square" lIns="0" tIns="0" rIns="0" bIns="0" rtlCol="0" anchor="t"/>
          <a:lstStyle/>
          <a:p>
            <a:pPr marL="0" indent="0" algn="l">
              <a:lnSpc>
                <a:spcPts val="2300"/>
              </a:lnSpc>
              <a:buNone/>
            </a:pPr>
            <a:r>
              <a:rPr lang="en-US" sz="1450" dirty="0">
                <a:solidFill>
                  <a:srgbClr val="55575A"/>
                </a:solidFill>
                <a:latin typeface="Manrope" pitchFamily="34" charset="0"/>
                <a:ea typeface="Manrope" pitchFamily="34" charset="-122"/>
                <a:cs typeface="Manrope" pitchFamily="34" charset="-120"/>
              </a:rPr>
              <a:t>Fomenta la </a:t>
            </a:r>
            <a:r>
              <a:rPr lang="en-US" sz="1450" b="1" dirty="0">
                <a:solidFill>
                  <a:srgbClr val="55575A"/>
                </a:solidFill>
                <a:latin typeface="Manrope" pitchFamily="34" charset="0"/>
                <a:ea typeface="Manrope" pitchFamily="34" charset="-122"/>
                <a:cs typeface="Manrope" pitchFamily="34" charset="-120"/>
              </a:rPr>
              <a:t>deuda técnica cero</a:t>
            </a:r>
            <a:r>
              <a:rPr lang="en-US" sz="1450" dirty="0">
                <a:solidFill>
                  <a:srgbClr val="55575A"/>
                </a:solidFill>
                <a:latin typeface="Manrope" pitchFamily="34" charset="0"/>
                <a:ea typeface="Manrope" pitchFamily="34" charset="-122"/>
                <a:cs typeface="Manrope" pitchFamily="34" charset="-120"/>
              </a:rPr>
              <a:t>, impulsando a los desarrolladores a corregir problemas inmediatamente, elevando la calidad del código fuente continuamente.</a:t>
            </a:r>
            <a:endParaRPr lang="en-US" sz="1450" dirty="0"/>
          </a:p>
        </p:txBody>
      </p:sp>
      <p:pic>
        <p:nvPicPr>
          <p:cNvPr id="22" name="Image 3" descr="preencoded.png"/>
          <p:cNvPicPr>
            <a:picLocks noChangeAspect="1"/>
          </p:cNvPicPr>
          <p:nvPr/>
        </p:nvPicPr>
        <p:blipFill>
          <a:blip r:embed="rId6"/>
          <a:stretch>
            <a:fillRect/>
          </a:stretch>
        </p:blipFill>
        <p:spPr>
          <a:xfrm>
            <a:off x="5008483" y="5226248"/>
            <a:ext cx="2232303" cy="2232303"/>
          </a:xfrm>
          <a:prstGeom prst="rect">
            <a:avLst/>
          </a:prstGeom>
        </p:spPr>
      </p:pic>
      <p:pic>
        <p:nvPicPr>
          <p:cNvPr id="23" name="Image 4" descr="preencoded.png"/>
          <p:cNvPicPr>
            <a:picLocks noChangeAspect="1"/>
          </p:cNvPicPr>
          <p:nvPr/>
        </p:nvPicPr>
        <p:blipFill>
          <a:blip r:embed="rId7"/>
          <a:stretch>
            <a:fillRect/>
          </a:stretch>
        </p:blipFill>
        <p:spPr>
          <a:xfrm>
            <a:off x="7389495" y="5226248"/>
            <a:ext cx="2232303" cy="2232303"/>
          </a:xfrm>
          <a:prstGeom prst="rect">
            <a:avLst/>
          </a:prstGeom>
        </p:spPr>
      </p:pic>
      <p:pic>
        <p:nvPicPr>
          <p:cNvPr id="24" name="Imagen 23">
            <a:extLst>
              <a:ext uri="{FF2B5EF4-FFF2-40B4-BE49-F238E27FC236}">
                <a16:creationId xmlns:a16="http://schemas.microsoft.com/office/drawing/2014/main" id="{6CEF58E4-92AF-4110-B5CA-2C7CAF0DCA76}"/>
              </a:ext>
            </a:extLst>
          </p:cNvPr>
          <p:cNvPicPr>
            <a:picLocks noChangeAspect="1"/>
          </p:cNvPicPr>
          <p:nvPr/>
        </p:nvPicPr>
        <p:blipFill>
          <a:blip r:embed="rId8"/>
          <a:stretch>
            <a:fillRect/>
          </a:stretch>
        </p:blipFill>
        <p:spPr>
          <a:xfrm>
            <a:off x="12835226" y="7612620"/>
            <a:ext cx="1650795" cy="4919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53878"/>
          </a:xfrm>
          <a:prstGeom prst="rect">
            <a:avLst/>
          </a:prstGeom>
        </p:spPr>
      </p:pic>
      <p:sp>
        <p:nvSpPr>
          <p:cNvPr id="3" name="Text 0"/>
          <p:cNvSpPr/>
          <p:nvPr/>
        </p:nvSpPr>
        <p:spPr>
          <a:xfrm>
            <a:off x="686991" y="3262074"/>
            <a:ext cx="13154382" cy="613410"/>
          </a:xfrm>
          <a:prstGeom prst="rect">
            <a:avLst/>
          </a:prstGeom>
          <a:noFill/>
          <a:ln/>
        </p:spPr>
        <p:txBody>
          <a:bodyPr wrap="none" lIns="0" tIns="0" rIns="0" bIns="0" rtlCol="0" anchor="t"/>
          <a:lstStyle/>
          <a:p>
            <a:pPr marL="0" indent="0" algn="l">
              <a:lnSpc>
                <a:spcPts val="4800"/>
              </a:lnSpc>
              <a:buNone/>
            </a:pPr>
            <a:r>
              <a:rPr lang="en-US" sz="3850" dirty="0">
                <a:solidFill>
                  <a:srgbClr val="0C0D0F"/>
                </a:solidFill>
                <a:latin typeface="Inter" pitchFamily="34" charset="0"/>
                <a:ea typeface="Inter" pitchFamily="34" charset="-122"/>
                <a:cs typeface="Inter" pitchFamily="34" charset="-120"/>
              </a:rPr>
              <a:t>Análisis Dinámico de Seguridad (DAST) con OWASP ZAP</a:t>
            </a:r>
            <a:endParaRPr lang="en-US" sz="3850" dirty="0"/>
          </a:p>
        </p:txBody>
      </p:sp>
      <p:sp>
        <p:nvSpPr>
          <p:cNvPr id="4" name="Text 1"/>
          <p:cNvSpPr/>
          <p:nvPr/>
        </p:nvSpPr>
        <p:spPr>
          <a:xfrm>
            <a:off x="686991" y="4169926"/>
            <a:ext cx="13256419" cy="628174"/>
          </a:xfrm>
          <a:prstGeom prst="rect">
            <a:avLst/>
          </a:prstGeom>
          <a:noFill/>
          <a:ln/>
        </p:spPr>
        <p:txBody>
          <a:bodyPr wrap="square" lIns="0" tIns="0" rIns="0" bIns="0" rtlCol="0" anchor="t"/>
          <a:lstStyle/>
          <a:p>
            <a:pPr marL="0" indent="0" algn="l">
              <a:lnSpc>
                <a:spcPts val="2450"/>
              </a:lnSpc>
              <a:buNone/>
            </a:pPr>
            <a:r>
              <a:rPr lang="en-US" sz="1500" dirty="0">
                <a:solidFill>
                  <a:srgbClr val="55575A"/>
                </a:solidFill>
                <a:latin typeface="Manrope" pitchFamily="34" charset="0"/>
                <a:ea typeface="Manrope" pitchFamily="34" charset="-122"/>
                <a:cs typeface="Manrope" pitchFamily="34" charset="-120"/>
              </a:rPr>
              <a:t>OWASP ZAP (Zed Attack Proxy) actúa como un atacante simulado, probando la seguridad de la aplicación en tiempo de ejecución para descubrir vulnerabilidades que el análisis estático podría pasar por alto.</a:t>
            </a:r>
            <a:endParaRPr lang="en-US" sz="1500" dirty="0"/>
          </a:p>
        </p:txBody>
      </p:sp>
      <p:sp>
        <p:nvSpPr>
          <p:cNvPr id="5" name="Shape 2"/>
          <p:cNvSpPr/>
          <p:nvPr/>
        </p:nvSpPr>
        <p:spPr>
          <a:xfrm>
            <a:off x="686991" y="5018842"/>
            <a:ext cx="13256419" cy="2402562"/>
          </a:xfrm>
          <a:prstGeom prst="roundRect">
            <a:avLst>
              <a:gd name="adj" fmla="val 7354"/>
            </a:avLst>
          </a:prstGeom>
          <a:solidFill>
            <a:srgbClr val="FFFFFF"/>
          </a:solidFill>
          <a:ln w="7620">
            <a:solidFill>
              <a:srgbClr val="FF7047"/>
            </a:solidFill>
            <a:prstDash val="solid"/>
          </a:ln>
        </p:spPr>
      </p:sp>
      <p:sp>
        <p:nvSpPr>
          <p:cNvPr id="6" name="Shape 3"/>
          <p:cNvSpPr/>
          <p:nvPr/>
        </p:nvSpPr>
        <p:spPr>
          <a:xfrm>
            <a:off x="694611" y="5026462"/>
            <a:ext cx="4413647" cy="2387322"/>
          </a:xfrm>
          <a:prstGeom prst="roundRect">
            <a:avLst>
              <a:gd name="adj" fmla="val 7401"/>
            </a:avLst>
          </a:prstGeom>
          <a:solidFill>
            <a:srgbClr val="FFFFFF"/>
          </a:solidFill>
          <a:ln/>
        </p:spPr>
      </p:sp>
      <p:sp>
        <p:nvSpPr>
          <p:cNvPr id="7" name="Text 4"/>
          <p:cNvSpPr/>
          <p:nvPr/>
        </p:nvSpPr>
        <p:spPr>
          <a:xfrm>
            <a:off x="890826" y="5222677"/>
            <a:ext cx="3485912" cy="306705"/>
          </a:xfrm>
          <a:prstGeom prst="rect">
            <a:avLst/>
          </a:prstGeom>
          <a:noFill/>
          <a:ln/>
        </p:spPr>
        <p:txBody>
          <a:bodyPr wrap="none" lIns="0" tIns="0" rIns="0" bIns="0" rtlCol="0" anchor="t"/>
          <a:lstStyle/>
          <a:p>
            <a:pPr marL="0" indent="0" algn="l">
              <a:lnSpc>
                <a:spcPts val="2400"/>
              </a:lnSpc>
              <a:buNone/>
            </a:pPr>
            <a:r>
              <a:rPr lang="en-US" sz="1900" dirty="0">
                <a:solidFill>
                  <a:srgbClr val="55575A"/>
                </a:solidFill>
                <a:latin typeface="Inter" pitchFamily="34" charset="0"/>
                <a:ea typeface="Inter" pitchFamily="34" charset="-122"/>
                <a:cs typeface="Inter" pitchFamily="34" charset="-120"/>
              </a:rPr>
              <a:t>Simulación de Ataques Reales</a:t>
            </a:r>
            <a:endParaRPr lang="en-US" sz="1900" dirty="0"/>
          </a:p>
        </p:txBody>
      </p:sp>
      <p:sp>
        <p:nvSpPr>
          <p:cNvPr id="8" name="Text 5"/>
          <p:cNvSpPr/>
          <p:nvPr/>
        </p:nvSpPr>
        <p:spPr>
          <a:xfrm>
            <a:off x="890826" y="5647134"/>
            <a:ext cx="3726656" cy="1570434"/>
          </a:xfrm>
          <a:prstGeom prst="rect">
            <a:avLst/>
          </a:prstGeom>
          <a:noFill/>
          <a:ln/>
        </p:spPr>
        <p:txBody>
          <a:bodyPr wrap="square" lIns="0" tIns="0" rIns="0" bIns="0" rtlCol="0" anchor="t"/>
          <a:lstStyle/>
          <a:p>
            <a:pPr marL="0" indent="0" algn="l">
              <a:lnSpc>
                <a:spcPts val="2450"/>
              </a:lnSpc>
              <a:buNone/>
            </a:pPr>
            <a:r>
              <a:rPr lang="en-US" sz="1500" dirty="0">
                <a:solidFill>
                  <a:srgbClr val="55575A"/>
                </a:solidFill>
                <a:latin typeface="Manrope" pitchFamily="34" charset="0"/>
                <a:ea typeface="Manrope" pitchFamily="34" charset="-122"/>
                <a:cs typeface="Manrope" pitchFamily="34" charset="-120"/>
              </a:rPr>
              <a:t>Ejecuta escaneos activos y pasivos para detectar fallas comunes como </a:t>
            </a:r>
            <a:r>
              <a:rPr lang="en-US" sz="1500" b="1" dirty="0">
                <a:solidFill>
                  <a:srgbClr val="55575A"/>
                </a:solidFill>
                <a:latin typeface="Manrope" pitchFamily="34" charset="0"/>
                <a:ea typeface="Manrope" pitchFamily="34" charset="-122"/>
                <a:cs typeface="Manrope" pitchFamily="34" charset="-120"/>
              </a:rPr>
              <a:t>Inyección SQL</a:t>
            </a:r>
            <a:r>
              <a:rPr lang="en-US" sz="1500" dirty="0">
                <a:solidFill>
                  <a:srgbClr val="55575A"/>
                </a:solidFill>
                <a:latin typeface="Manrope" pitchFamily="34" charset="0"/>
                <a:ea typeface="Manrope" pitchFamily="34" charset="-122"/>
                <a:cs typeface="Manrope" pitchFamily="34" charset="-120"/>
              </a:rPr>
              <a:t>, </a:t>
            </a:r>
            <a:r>
              <a:rPr lang="en-US" sz="1500" b="1" dirty="0">
                <a:solidFill>
                  <a:srgbClr val="55575A"/>
                </a:solidFill>
                <a:latin typeface="Manrope" pitchFamily="34" charset="0"/>
                <a:ea typeface="Manrope" pitchFamily="34" charset="-122"/>
                <a:cs typeface="Manrope" pitchFamily="34" charset="-120"/>
              </a:rPr>
              <a:t>XSS</a:t>
            </a:r>
            <a:r>
              <a:rPr lang="en-US" sz="1500" dirty="0">
                <a:solidFill>
                  <a:srgbClr val="55575A"/>
                </a:solidFill>
                <a:latin typeface="Manrope" pitchFamily="34" charset="0"/>
                <a:ea typeface="Manrope" pitchFamily="34" charset="-122"/>
                <a:cs typeface="Manrope" pitchFamily="34" charset="-120"/>
              </a:rPr>
              <a:t> (Cross-Site Scripting) y la configuración inadecuada de cabeceras HTTP.</a:t>
            </a:r>
            <a:endParaRPr lang="en-US" sz="1500" dirty="0"/>
          </a:p>
        </p:txBody>
      </p:sp>
      <p:sp>
        <p:nvSpPr>
          <p:cNvPr id="9" name="Shape 6"/>
          <p:cNvSpPr/>
          <p:nvPr/>
        </p:nvSpPr>
        <p:spPr>
          <a:xfrm>
            <a:off x="5108258" y="5026462"/>
            <a:ext cx="4413766" cy="2387322"/>
          </a:xfrm>
          <a:prstGeom prst="rect">
            <a:avLst/>
          </a:prstGeom>
          <a:solidFill>
            <a:srgbClr val="FFFFFF"/>
          </a:solidFill>
          <a:ln/>
        </p:spPr>
      </p:sp>
      <p:sp>
        <p:nvSpPr>
          <p:cNvPr id="10" name="Shape 7"/>
          <p:cNvSpPr/>
          <p:nvPr/>
        </p:nvSpPr>
        <p:spPr>
          <a:xfrm>
            <a:off x="5108258" y="5026462"/>
            <a:ext cx="22860" cy="2387322"/>
          </a:xfrm>
          <a:prstGeom prst="roundRect">
            <a:avLst>
              <a:gd name="adj" fmla="val 772896"/>
            </a:avLst>
          </a:prstGeom>
          <a:solidFill>
            <a:srgbClr val="E5562D"/>
          </a:solidFill>
          <a:ln/>
        </p:spPr>
      </p:sp>
      <p:sp>
        <p:nvSpPr>
          <p:cNvPr id="11" name="Text 8"/>
          <p:cNvSpPr/>
          <p:nvPr/>
        </p:nvSpPr>
        <p:spPr>
          <a:xfrm>
            <a:off x="5599033" y="5222677"/>
            <a:ext cx="2734628" cy="306705"/>
          </a:xfrm>
          <a:prstGeom prst="rect">
            <a:avLst/>
          </a:prstGeom>
          <a:noFill/>
          <a:ln/>
        </p:spPr>
        <p:txBody>
          <a:bodyPr wrap="none" lIns="0" tIns="0" rIns="0" bIns="0" rtlCol="0" anchor="t"/>
          <a:lstStyle/>
          <a:p>
            <a:pPr marL="0" indent="0" algn="l">
              <a:lnSpc>
                <a:spcPts val="2400"/>
              </a:lnSpc>
              <a:buNone/>
            </a:pPr>
            <a:r>
              <a:rPr lang="en-US" sz="1900" dirty="0">
                <a:solidFill>
                  <a:srgbClr val="55575A"/>
                </a:solidFill>
                <a:latin typeface="Inter" pitchFamily="34" charset="0"/>
                <a:ea typeface="Inter" pitchFamily="34" charset="-122"/>
                <a:cs typeface="Inter" pitchFamily="34" charset="-120"/>
              </a:rPr>
              <a:t>Clasificación de Alertas</a:t>
            </a:r>
            <a:endParaRPr lang="en-US" sz="1900" dirty="0"/>
          </a:p>
        </p:txBody>
      </p:sp>
      <p:sp>
        <p:nvSpPr>
          <p:cNvPr id="12" name="Text 9"/>
          <p:cNvSpPr/>
          <p:nvPr/>
        </p:nvSpPr>
        <p:spPr>
          <a:xfrm>
            <a:off x="5599033" y="5647134"/>
            <a:ext cx="3432215" cy="1570434"/>
          </a:xfrm>
          <a:prstGeom prst="rect">
            <a:avLst/>
          </a:prstGeom>
          <a:noFill/>
          <a:ln/>
        </p:spPr>
        <p:txBody>
          <a:bodyPr wrap="square" lIns="0" tIns="0" rIns="0" bIns="0" rtlCol="0" anchor="t"/>
          <a:lstStyle/>
          <a:p>
            <a:pPr marL="0" indent="0" algn="l">
              <a:lnSpc>
                <a:spcPts val="2450"/>
              </a:lnSpc>
              <a:buNone/>
            </a:pPr>
            <a:r>
              <a:rPr lang="en-US" sz="1500" dirty="0">
                <a:solidFill>
                  <a:srgbClr val="55575A"/>
                </a:solidFill>
                <a:latin typeface="Manrope" pitchFamily="34" charset="0"/>
                <a:ea typeface="Manrope" pitchFamily="34" charset="-122"/>
                <a:cs typeface="Manrope" pitchFamily="34" charset="-120"/>
              </a:rPr>
              <a:t>Las vulnerabilidades detectadas son clasificadas por nivel de </a:t>
            </a:r>
            <a:r>
              <a:rPr lang="en-US" sz="1500" b="1" dirty="0">
                <a:solidFill>
                  <a:srgbClr val="55575A"/>
                </a:solidFill>
                <a:latin typeface="Manrope" pitchFamily="34" charset="0"/>
                <a:ea typeface="Manrope" pitchFamily="34" charset="-122"/>
                <a:cs typeface="Manrope" pitchFamily="34" charset="-120"/>
              </a:rPr>
              <a:t>riesgo</a:t>
            </a:r>
            <a:r>
              <a:rPr lang="en-US" sz="1500" dirty="0">
                <a:solidFill>
                  <a:srgbClr val="55575A"/>
                </a:solidFill>
                <a:latin typeface="Manrope" pitchFamily="34" charset="0"/>
                <a:ea typeface="Manrope" pitchFamily="34" charset="-122"/>
                <a:cs typeface="Manrope" pitchFamily="34" charset="-120"/>
              </a:rPr>
              <a:t> (Alto, Medio, Bajo), permitiendo priorizar las correcciones según su impacto potencial.</a:t>
            </a:r>
            <a:endParaRPr lang="en-US" sz="1500" dirty="0"/>
          </a:p>
        </p:txBody>
      </p:sp>
      <p:sp>
        <p:nvSpPr>
          <p:cNvPr id="13" name="Shape 10"/>
          <p:cNvSpPr/>
          <p:nvPr/>
        </p:nvSpPr>
        <p:spPr>
          <a:xfrm>
            <a:off x="4862870" y="5974675"/>
            <a:ext cx="490776" cy="490776"/>
          </a:xfrm>
          <a:prstGeom prst="roundRect">
            <a:avLst>
              <a:gd name="adj" fmla="val 36001"/>
            </a:avLst>
          </a:prstGeom>
          <a:solidFill>
            <a:srgbClr val="FFFFFF"/>
          </a:solidFill>
          <a:ln w="22860">
            <a:solidFill>
              <a:srgbClr val="E5562D"/>
            </a:solidFill>
            <a:prstDash val="solid"/>
          </a:ln>
        </p:spPr>
      </p:sp>
      <p:pic>
        <p:nvPicPr>
          <p:cNvPr id="14" name="Image 1" descr="preencoded.png"/>
          <p:cNvPicPr>
            <a:picLocks noChangeAspect="1"/>
          </p:cNvPicPr>
          <p:nvPr/>
        </p:nvPicPr>
        <p:blipFill>
          <a:blip r:embed="rId4"/>
          <a:stretch>
            <a:fillRect/>
          </a:stretch>
        </p:blipFill>
        <p:spPr>
          <a:xfrm>
            <a:off x="4985504" y="6066711"/>
            <a:ext cx="245388" cy="306705"/>
          </a:xfrm>
          <a:prstGeom prst="rect">
            <a:avLst/>
          </a:prstGeom>
        </p:spPr>
      </p:pic>
      <p:sp>
        <p:nvSpPr>
          <p:cNvPr id="15" name="Shape 11"/>
          <p:cNvSpPr/>
          <p:nvPr/>
        </p:nvSpPr>
        <p:spPr>
          <a:xfrm>
            <a:off x="9522023" y="5026462"/>
            <a:ext cx="4413647" cy="2387322"/>
          </a:xfrm>
          <a:prstGeom prst="rect">
            <a:avLst/>
          </a:prstGeom>
          <a:solidFill>
            <a:srgbClr val="FFFFFF"/>
          </a:solidFill>
          <a:ln/>
        </p:spPr>
      </p:sp>
      <p:sp>
        <p:nvSpPr>
          <p:cNvPr id="16" name="Shape 12"/>
          <p:cNvSpPr/>
          <p:nvPr/>
        </p:nvSpPr>
        <p:spPr>
          <a:xfrm>
            <a:off x="9522023" y="5026462"/>
            <a:ext cx="22860" cy="2387322"/>
          </a:xfrm>
          <a:prstGeom prst="roundRect">
            <a:avLst>
              <a:gd name="adj" fmla="val 772896"/>
            </a:avLst>
          </a:prstGeom>
          <a:solidFill>
            <a:srgbClr val="E5562D"/>
          </a:solidFill>
          <a:ln/>
        </p:spPr>
      </p:sp>
      <p:sp>
        <p:nvSpPr>
          <p:cNvPr id="17" name="Text 13"/>
          <p:cNvSpPr/>
          <p:nvPr/>
        </p:nvSpPr>
        <p:spPr>
          <a:xfrm>
            <a:off x="10012799" y="5222677"/>
            <a:ext cx="3101935" cy="306705"/>
          </a:xfrm>
          <a:prstGeom prst="rect">
            <a:avLst/>
          </a:prstGeom>
          <a:noFill/>
          <a:ln/>
        </p:spPr>
        <p:txBody>
          <a:bodyPr wrap="none" lIns="0" tIns="0" rIns="0" bIns="0" rtlCol="0" anchor="t"/>
          <a:lstStyle/>
          <a:p>
            <a:pPr marL="0" indent="0" algn="l">
              <a:lnSpc>
                <a:spcPts val="2400"/>
              </a:lnSpc>
              <a:buNone/>
            </a:pPr>
            <a:r>
              <a:rPr lang="en-US" sz="1900" dirty="0">
                <a:solidFill>
                  <a:srgbClr val="55575A"/>
                </a:solidFill>
                <a:latin typeface="Inter" pitchFamily="34" charset="0"/>
                <a:ea typeface="Inter" pitchFamily="34" charset="-122"/>
                <a:cs typeface="Inter" pitchFamily="34" charset="-120"/>
              </a:rPr>
              <a:t>Automatización e Informes</a:t>
            </a:r>
            <a:endParaRPr lang="en-US" sz="1900" dirty="0"/>
          </a:p>
        </p:txBody>
      </p:sp>
      <p:sp>
        <p:nvSpPr>
          <p:cNvPr id="18" name="Text 14"/>
          <p:cNvSpPr/>
          <p:nvPr/>
        </p:nvSpPr>
        <p:spPr>
          <a:xfrm>
            <a:off x="10012799" y="5647134"/>
            <a:ext cx="3726656" cy="1570434"/>
          </a:xfrm>
          <a:prstGeom prst="rect">
            <a:avLst/>
          </a:prstGeom>
          <a:noFill/>
          <a:ln/>
        </p:spPr>
        <p:txBody>
          <a:bodyPr wrap="square" lIns="0" tIns="0" rIns="0" bIns="0" rtlCol="0" anchor="t"/>
          <a:lstStyle/>
          <a:p>
            <a:pPr marL="0" indent="0" algn="l">
              <a:lnSpc>
                <a:spcPts val="2450"/>
              </a:lnSpc>
              <a:buNone/>
            </a:pPr>
            <a:r>
              <a:rPr lang="en-US" sz="1500" dirty="0">
                <a:solidFill>
                  <a:srgbClr val="55575A"/>
                </a:solidFill>
                <a:latin typeface="Manrope" pitchFamily="34" charset="0"/>
                <a:ea typeface="Manrope" pitchFamily="34" charset="-122"/>
                <a:cs typeface="Manrope" pitchFamily="34" charset="-120"/>
              </a:rPr>
              <a:t>Se integra fácilmente en el pipeline de CI/CD para escaneo automatizado, generando reportes detallados en formato </a:t>
            </a:r>
            <a:r>
              <a:rPr lang="en-US" sz="1500" b="1" dirty="0">
                <a:solidFill>
                  <a:srgbClr val="55575A"/>
                </a:solidFill>
                <a:latin typeface="Manrope" pitchFamily="34" charset="0"/>
                <a:ea typeface="Manrope" pitchFamily="34" charset="-122"/>
                <a:cs typeface="Manrope" pitchFamily="34" charset="-120"/>
              </a:rPr>
              <a:t>HTML</a:t>
            </a:r>
            <a:r>
              <a:rPr lang="en-US" sz="1500" dirty="0">
                <a:solidFill>
                  <a:srgbClr val="55575A"/>
                </a:solidFill>
                <a:latin typeface="Manrope" pitchFamily="34" charset="0"/>
                <a:ea typeface="Manrope" pitchFamily="34" charset="-122"/>
                <a:cs typeface="Manrope" pitchFamily="34" charset="-120"/>
              </a:rPr>
              <a:t> para el equipo de seguridad.</a:t>
            </a:r>
            <a:endParaRPr lang="en-US" sz="1500" dirty="0"/>
          </a:p>
        </p:txBody>
      </p:sp>
      <p:sp>
        <p:nvSpPr>
          <p:cNvPr id="19" name="Shape 15"/>
          <p:cNvSpPr/>
          <p:nvPr/>
        </p:nvSpPr>
        <p:spPr>
          <a:xfrm>
            <a:off x="9276636" y="5974675"/>
            <a:ext cx="490776" cy="490776"/>
          </a:xfrm>
          <a:prstGeom prst="roundRect">
            <a:avLst>
              <a:gd name="adj" fmla="val 36001"/>
            </a:avLst>
          </a:prstGeom>
          <a:solidFill>
            <a:srgbClr val="FFFFFF"/>
          </a:solidFill>
          <a:ln w="22860">
            <a:solidFill>
              <a:srgbClr val="E5562D"/>
            </a:solidFill>
            <a:prstDash val="solid"/>
          </a:ln>
        </p:spPr>
      </p:sp>
      <p:pic>
        <p:nvPicPr>
          <p:cNvPr id="20" name="Image 2" descr="preencoded.png"/>
          <p:cNvPicPr>
            <a:picLocks noChangeAspect="1"/>
          </p:cNvPicPr>
          <p:nvPr/>
        </p:nvPicPr>
        <p:blipFill>
          <a:blip r:embed="rId5"/>
          <a:stretch>
            <a:fillRect/>
          </a:stretch>
        </p:blipFill>
        <p:spPr>
          <a:xfrm>
            <a:off x="9399270" y="6066711"/>
            <a:ext cx="245388" cy="306705"/>
          </a:xfrm>
          <a:prstGeom prst="rect">
            <a:avLst/>
          </a:prstGeom>
        </p:spPr>
      </p:pic>
      <p:pic>
        <p:nvPicPr>
          <p:cNvPr id="21" name="Imagen 20">
            <a:extLst>
              <a:ext uri="{FF2B5EF4-FFF2-40B4-BE49-F238E27FC236}">
                <a16:creationId xmlns:a16="http://schemas.microsoft.com/office/drawing/2014/main" id="{2DFC3E57-E55B-4E18-8F63-04BE616894F1}"/>
              </a:ext>
            </a:extLst>
          </p:cNvPr>
          <p:cNvPicPr>
            <a:picLocks noChangeAspect="1"/>
          </p:cNvPicPr>
          <p:nvPr/>
        </p:nvPicPr>
        <p:blipFill>
          <a:blip r:embed="rId6"/>
          <a:stretch>
            <a:fillRect/>
          </a:stretch>
        </p:blipFill>
        <p:spPr>
          <a:xfrm>
            <a:off x="12835226" y="7612620"/>
            <a:ext cx="1650795" cy="4919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5529" y="334328"/>
            <a:ext cx="5801201" cy="379928"/>
          </a:xfrm>
          <a:prstGeom prst="rect">
            <a:avLst/>
          </a:prstGeom>
          <a:noFill/>
          <a:ln/>
        </p:spPr>
        <p:txBody>
          <a:bodyPr wrap="none" lIns="0" tIns="0" rIns="0" bIns="0" rtlCol="0" anchor="t"/>
          <a:lstStyle/>
          <a:p>
            <a:pPr marL="0" indent="0" algn="l">
              <a:lnSpc>
                <a:spcPts val="2950"/>
              </a:lnSpc>
              <a:buNone/>
            </a:pPr>
            <a:r>
              <a:rPr lang="en-US" sz="2350" dirty="0">
                <a:solidFill>
                  <a:srgbClr val="0C0D0F"/>
                </a:solidFill>
                <a:latin typeface="Inter" pitchFamily="34" charset="0"/>
                <a:ea typeface="Inter" pitchFamily="34" charset="-122"/>
                <a:cs typeface="Inter" pitchFamily="34" charset="-120"/>
              </a:rPr>
              <a:t>Pruebas de Carga y Rendimiento con K6</a:t>
            </a:r>
            <a:endParaRPr lang="en-US" sz="2350" dirty="0"/>
          </a:p>
        </p:txBody>
      </p:sp>
      <p:sp>
        <p:nvSpPr>
          <p:cNvPr id="3" name="Text 1"/>
          <p:cNvSpPr/>
          <p:nvPr/>
        </p:nvSpPr>
        <p:spPr>
          <a:xfrm>
            <a:off x="425529" y="957382"/>
            <a:ext cx="13779341" cy="194429"/>
          </a:xfrm>
          <a:prstGeom prst="rect">
            <a:avLst/>
          </a:prstGeom>
          <a:noFill/>
          <a:ln/>
        </p:spPr>
        <p:txBody>
          <a:bodyPr wrap="none" lIns="0" tIns="0" rIns="0" bIns="0" rtlCol="0" anchor="t"/>
          <a:lstStyle/>
          <a:p>
            <a:pPr marL="0" indent="0" algn="l">
              <a:lnSpc>
                <a:spcPts val="1500"/>
              </a:lnSpc>
              <a:buNone/>
            </a:pPr>
            <a:r>
              <a:rPr lang="en-US" sz="950" dirty="0">
                <a:solidFill>
                  <a:srgbClr val="55575A"/>
                </a:solidFill>
                <a:latin typeface="Manrope" pitchFamily="34" charset="0"/>
                <a:ea typeface="Manrope" pitchFamily="34" charset="-122"/>
                <a:cs typeface="Manrope" pitchFamily="34" charset="-120"/>
              </a:rPr>
              <a:t>K6, construido con Go y diseñado para la alta eficiencia, nos permite validar la escalabilidad y estabilidad del sistema AxonIQ simulando miles de usuarios concurrentes.</a:t>
            </a:r>
            <a:endParaRPr lang="en-US" sz="950" dirty="0"/>
          </a:p>
        </p:txBody>
      </p:sp>
      <p:pic>
        <p:nvPicPr>
          <p:cNvPr id="4" name="Image 0" descr="preencoded.png"/>
          <p:cNvPicPr>
            <a:picLocks noChangeAspect="1"/>
          </p:cNvPicPr>
          <p:nvPr/>
        </p:nvPicPr>
        <p:blipFill>
          <a:blip r:embed="rId3"/>
          <a:stretch>
            <a:fillRect/>
          </a:stretch>
        </p:blipFill>
        <p:spPr>
          <a:xfrm>
            <a:off x="425529" y="1288494"/>
            <a:ext cx="13779341" cy="7351514"/>
          </a:xfrm>
          <a:prstGeom prst="rect">
            <a:avLst/>
          </a:prstGeom>
        </p:spPr>
      </p:pic>
      <p:sp>
        <p:nvSpPr>
          <p:cNvPr id="5" name="Shape 2"/>
          <p:cNvSpPr/>
          <p:nvPr/>
        </p:nvSpPr>
        <p:spPr>
          <a:xfrm>
            <a:off x="4134326" y="8640008"/>
            <a:ext cx="121563" cy="121563"/>
          </a:xfrm>
          <a:prstGeom prst="roundRect">
            <a:avLst>
              <a:gd name="adj" fmla="val 15044"/>
            </a:avLst>
          </a:prstGeom>
          <a:solidFill>
            <a:srgbClr val="4D1100"/>
          </a:solidFill>
          <a:ln/>
        </p:spPr>
      </p:sp>
      <p:sp>
        <p:nvSpPr>
          <p:cNvPr id="6" name="Text 3"/>
          <p:cNvSpPr/>
          <p:nvPr/>
        </p:nvSpPr>
        <p:spPr>
          <a:xfrm>
            <a:off x="4316849" y="8640008"/>
            <a:ext cx="600194" cy="121563"/>
          </a:xfrm>
          <a:prstGeom prst="rect">
            <a:avLst/>
          </a:prstGeom>
          <a:noFill/>
          <a:ln/>
        </p:spPr>
        <p:txBody>
          <a:bodyPr wrap="none" lIns="0" tIns="0" rIns="0" bIns="0" rtlCol="0" anchor="t"/>
          <a:lstStyle/>
          <a:p>
            <a:pPr marL="0" indent="0" algn="l">
              <a:lnSpc>
                <a:spcPts val="950"/>
              </a:lnSpc>
              <a:buNone/>
            </a:pPr>
            <a:r>
              <a:rPr lang="en-US" sz="950" dirty="0">
                <a:solidFill>
                  <a:srgbClr val="55575A"/>
                </a:solidFill>
                <a:latin typeface="Manrope" pitchFamily="34" charset="0"/>
                <a:ea typeface="Manrope" pitchFamily="34" charset="-122"/>
                <a:cs typeface="Manrope" pitchFamily="34" charset="-120"/>
              </a:rPr>
              <a:t>Tiempo (s)</a:t>
            </a:r>
            <a:endParaRPr lang="en-US" sz="950" dirty="0"/>
          </a:p>
        </p:txBody>
      </p:sp>
      <p:sp>
        <p:nvSpPr>
          <p:cNvPr id="7" name="Shape 4"/>
          <p:cNvSpPr/>
          <p:nvPr/>
        </p:nvSpPr>
        <p:spPr>
          <a:xfrm>
            <a:off x="6560463" y="8640008"/>
            <a:ext cx="121563" cy="121563"/>
          </a:xfrm>
          <a:prstGeom prst="roundRect">
            <a:avLst>
              <a:gd name="adj" fmla="val 15044"/>
            </a:avLst>
          </a:prstGeom>
          <a:solidFill>
            <a:srgbClr val="972200"/>
          </a:solidFill>
          <a:ln/>
        </p:spPr>
      </p:sp>
      <p:sp>
        <p:nvSpPr>
          <p:cNvPr id="8" name="Text 5"/>
          <p:cNvSpPr/>
          <p:nvPr/>
        </p:nvSpPr>
        <p:spPr>
          <a:xfrm>
            <a:off x="6742986" y="8640008"/>
            <a:ext cx="1326833" cy="121563"/>
          </a:xfrm>
          <a:prstGeom prst="rect">
            <a:avLst/>
          </a:prstGeom>
          <a:noFill/>
          <a:ln/>
        </p:spPr>
        <p:txBody>
          <a:bodyPr wrap="none" lIns="0" tIns="0" rIns="0" bIns="0" rtlCol="0" anchor="t"/>
          <a:lstStyle/>
          <a:p>
            <a:pPr marL="0" indent="0" algn="l">
              <a:lnSpc>
                <a:spcPts val="950"/>
              </a:lnSpc>
              <a:buNone/>
            </a:pPr>
            <a:r>
              <a:rPr lang="en-US" sz="950" dirty="0">
                <a:solidFill>
                  <a:srgbClr val="55575A"/>
                </a:solidFill>
                <a:latin typeface="Manrope" pitchFamily="34" charset="0"/>
                <a:ea typeface="Manrope" pitchFamily="34" charset="-122"/>
                <a:cs typeface="Manrope" pitchFamily="34" charset="-120"/>
              </a:rPr>
              <a:t>Latencia Promedio (ms)</a:t>
            </a:r>
            <a:endParaRPr lang="en-US" sz="950" dirty="0"/>
          </a:p>
        </p:txBody>
      </p:sp>
      <p:sp>
        <p:nvSpPr>
          <p:cNvPr id="9" name="Shape 6"/>
          <p:cNvSpPr/>
          <p:nvPr/>
        </p:nvSpPr>
        <p:spPr>
          <a:xfrm>
            <a:off x="9713357" y="8640008"/>
            <a:ext cx="121563" cy="121563"/>
          </a:xfrm>
          <a:prstGeom prst="roundRect">
            <a:avLst>
              <a:gd name="adj" fmla="val 15044"/>
            </a:avLst>
          </a:prstGeom>
          <a:solidFill>
            <a:srgbClr val="E23200"/>
          </a:solidFill>
          <a:ln/>
        </p:spPr>
      </p:sp>
      <p:sp>
        <p:nvSpPr>
          <p:cNvPr id="10" name="Text 7"/>
          <p:cNvSpPr/>
          <p:nvPr/>
        </p:nvSpPr>
        <p:spPr>
          <a:xfrm>
            <a:off x="9895880" y="8640008"/>
            <a:ext cx="935474" cy="121563"/>
          </a:xfrm>
          <a:prstGeom prst="rect">
            <a:avLst/>
          </a:prstGeom>
          <a:noFill/>
          <a:ln/>
        </p:spPr>
        <p:txBody>
          <a:bodyPr wrap="none" lIns="0" tIns="0" rIns="0" bIns="0" rtlCol="0" anchor="t"/>
          <a:lstStyle/>
          <a:p>
            <a:pPr marL="0" indent="0" algn="l">
              <a:lnSpc>
                <a:spcPts val="950"/>
              </a:lnSpc>
              <a:buNone/>
            </a:pPr>
            <a:r>
              <a:rPr lang="en-US" sz="950" dirty="0">
                <a:solidFill>
                  <a:srgbClr val="55575A"/>
                </a:solidFill>
                <a:latin typeface="Manrope" pitchFamily="34" charset="0"/>
                <a:ea typeface="Manrope" pitchFamily="34" charset="-122"/>
                <a:cs typeface="Manrope" pitchFamily="34" charset="-120"/>
              </a:rPr>
              <a:t>Usuarios Activos</a:t>
            </a:r>
            <a:endParaRPr lang="en-US" sz="950" dirty="0"/>
          </a:p>
        </p:txBody>
      </p:sp>
      <p:sp>
        <p:nvSpPr>
          <p:cNvPr id="11" name="Text 8"/>
          <p:cNvSpPr/>
          <p:nvPr/>
        </p:nvSpPr>
        <p:spPr>
          <a:xfrm>
            <a:off x="425529" y="9141500"/>
            <a:ext cx="13779341" cy="194429"/>
          </a:xfrm>
          <a:prstGeom prst="rect">
            <a:avLst/>
          </a:prstGeom>
          <a:noFill/>
          <a:ln/>
        </p:spPr>
        <p:txBody>
          <a:bodyPr wrap="none" lIns="0" tIns="0" rIns="0" bIns="0" rtlCol="0" anchor="t"/>
          <a:lstStyle/>
          <a:p>
            <a:pPr marL="0" indent="0" algn="l">
              <a:lnSpc>
                <a:spcPts val="1500"/>
              </a:lnSpc>
              <a:buNone/>
            </a:pPr>
            <a:r>
              <a:rPr lang="en-US" sz="950" dirty="0">
                <a:solidFill>
                  <a:srgbClr val="55575A"/>
                </a:solidFill>
                <a:latin typeface="Manrope" pitchFamily="34" charset="0"/>
                <a:ea typeface="Manrope" pitchFamily="34" charset="-122"/>
                <a:cs typeface="Manrope" pitchFamily="34" charset="-120"/>
              </a:rPr>
              <a:t>La prueba de carga permite identificar cuellos de botella antes de que afecten a los usuarios en producción. Nos enfocamos en:</a:t>
            </a:r>
            <a:endParaRPr lang="en-US" sz="950" dirty="0"/>
          </a:p>
        </p:txBody>
      </p:sp>
      <p:sp>
        <p:nvSpPr>
          <p:cNvPr id="12" name="Text 9"/>
          <p:cNvSpPr/>
          <p:nvPr/>
        </p:nvSpPr>
        <p:spPr>
          <a:xfrm>
            <a:off x="425529" y="9472613"/>
            <a:ext cx="13779341" cy="19442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55575A"/>
                </a:solidFill>
                <a:latin typeface="Manrope" pitchFamily="34" charset="0"/>
                <a:ea typeface="Manrope" pitchFamily="34" charset="-122"/>
                <a:cs typeface="Manrope" pitchFamily="34" charset="-120"/>
              </a:rPr>
              <a:t>Simulación de VU</a:t>
            </a:r>
            <a:r>
              <a:rPr lang="en-US" sz="950" dirty="0">
                <a:solidFill>
                  <a:srgbClr val="55575A"/>
                </a:solidFill>
                <a:latin typeface="Manrope" pitchFamily="34" charset="0"/>
                <a:ea typeface="Manrope" pitchFamily="34" charset="-122"/>
                <a:cs typeface="Manrope" pitchFamily="34" charset="-120"/>
              </a:rPr>
              <a:t>: Definición de escenarios para simular el comportamiento de usuarios virtuales concurrentes.</a:t>
            </a:r>
            <a:endParaRPr lang="en-US" sz="950" dirty="0"/>
          </a:p>
        </p:txBody>
      </p:sp>
      <p:sp>
        <p:nvSpPr>
          <p:cNvPr id="13" name="Text 10"/>
          <p:cNvSpPr/>
          <p:nvPr/>
        </p:nvSpPr>
        <p:spPr>
          <a:xfrm>
            <a:off x="425529" y="9709547"/>
            <a:ext cx="13779341" cy="19442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55575A"/>
                </a:solidFill>
                <a:latin typeface="Manrope" pitchFamily="34" charset="0"/>
                <a:ea typeface="Manrope" pitchFamily="34" charset="-122"/>
                <a:cs typeface="Manrope" pitchFamily="34" charset="-120"/>
              </a:rPr>
              <a:t>Endpoints Críticos</a:t>
            </a:r>
            <a:r>
              <a:rPr lang="en-US" sz="950" dirty="0">
                <a:solidFill>
                  <a:srgbClr val="55575A"/>
                </a:solidFill>
                <a:latin typeface="Manrope" pitchFamily="34" charset="0"/>
                <a:ea typeface="Manrope" pitchFamily="34" charset="-122"/>
                <a:cs typeface="Manrope" pitchFamily="34" charset="-120"/>
              </a:rPr>
              <a:t>: Evaluación de la latencia y tasa de error de los comandos y consultas más utilizados.</a:t>
            </a:r>
            <a:endParaRPr lang="en-US" sz="950" dirty="0"/>
          </a:p>
        </p:txBody>
      </p:sp>
      <p:sp>
        <p:nvSpPr>
          <p:cNvPr id="14" name="Text 11"/>
          <p:cNvSpPr/>
          <p:nvPr/>
        </p:nvSpPr>
        <p:spPr>
          <a:xfrm>
            <a:off x="425529" y="9946481"/>
            <a:ext cx="13779341" cy="194429"/>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55575A"/>
                </a:solidFill>
                <a:latin typeface="Manrope" pitchFamily="34" charset="0"/>
                <a:ea typeface="Manrope" pitchFamily="34" charset="-122"/>
                <a:cs typeface="Manrope" pitchFamily="34" charset="-120"/>
              </a:rPr>
              <a:t>Métricas Esenciales</a:t>
            </a:r>
            <a:r>
              <a:rPr lang="en-US" sz="950" dirty="0">
                <a:solidFill>
                  <a:srgbClr val="55575A"/>
                </a:solidFill>
                <a:latin typeface="Manrope" pitchFamily="34" charset="0"/>
                <a:ea typeface="Manrope" pitchFamily="34" charset="-122"/>
                <a:cs typeface="Manrope" pitchFamily="34" charset="-120"/>
              </a:rPr>
              <a:t>: Medición de tiempo de respuesta, latencia (p95, p99) y estabilidad del sistema durante el pico de carga.</a:t>
            </a:r>
            <a:endParaRPr lang="en-US" sz="950" dirty="0"/>
          </a:p>
        </p:txBody>
      </p:sp>
      <p:pic>
        <p:nvPicPr>
          <p:cNvPr id="15" name="Imagen 14">
            <a:extLst>
              <a:ext uri="{FF2B5EF4-FFF2-40B4-BE49-F238E27FC236}">
                <a16:creationId xmlns:a16="http://schemas.microsoft.com/office/drawing/2014/main" id="{FFF948D0-737C-4646-8BB3-4FADB80DC59F}"/>
              </a:ext>
            </a:extLst>
          </p:cNvPr>
          <p:cNvPicPr>
            <a:picLocks noChangeAspect="1"/>
          </p:cNvPicPr>
          <p:nvPr/>
        </p:nvPicPr>
        <p:blipFill>
          <a:blip r:embed="rId4"/>
          <a:stretch>
            <a:fillRect/>
          </a:stretch>
        </p:blipFill>
        <p:spPr>
          <a:xfrm>
            <a:off x="12835226" y="7612620"/>
            <a:ext cx="1650795" cy="4919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767"/>
          </a:xfrm>
          <a:prstGeom prst="rect">
            <a:avLst/>
          </a:prstGeom>
        </p:spPr>
      </p:pic>
      <p:sp>
        <p:nvSpPr>
          <p:cNvPr id="3" name="Text 0"/>
          <p:cNvSpPr/>
          <p:nvPr/>
        </p:nvSpPr>
        <p:spPr>
          <a:xfrm>
            <a:off x="642342" y="504706"/>
            <a:ext cx="7859316" cy="1147048"/>
          </a:xfrm>
          <a:prstGeom prst="rect">
            <a:avLst/>
          </a:prstGeom>
          <a:noFill/>
          <a:ln/>
        </p:spPr>
        <p:txBody>
          <a:bodyPr wrap="square" lIns="0" tIns="0" rIns="0" bIns="0" rtlCol="0" anchor="t"/>
          <a:lstStyle/>
          <a:p>
            <a:pPr marL="0" indent="0" algn="l">
              <a:lnSpc>
                <a:spcPts val="4500"/>
              </a:lnSpc>
              <a:buNone/>
            </a:pPr>
            <a:r>
              <a:rPr lang="en-US" sz="3600" dirty="0">
                <a:solidFill>
                  <a:srgbClr val="0C0D0F"/>
                </a:solidFill>
                <a:latin typeface="Inter" pitchFamily="34" charset="0"/>
                <a:ea typeface="Inter" pitchFamily="34" charset="-122"/>
                <a:cs typeface="Inter" pitchFamily="34" charset="-120"/>
              </a:rPr>
              <a:t>Validación End-to-End con Serenity BDD</a:t>
            </a:r>
            <a:endParaRPr lang="en-US" sz="3600" dirty="0"/>
          </a:p>
        </p:txBody>
      </p:sp>
      <p:sp>
        <p:nvSpPr>
          <p:cNvPr id="4" name="Text 1"/>
          <p:cNvSpPr/>
          <p:nvPr/>
        </p:nvSpPr>
        <p:spPr>
          <a:xfrm>
            <a:off x="642342" y="1927027"/>
            <a:ext cx="7859316" cy="881182"/>
          </a:xfrm>
          <a:prstGeom prst="rect">
            <a:avLst/>
          </a:prstGeom>
          <a:noFill/>
          <a:ln/>
        </p:spPr>
        <p:txBody>
          <a:bodyPr wrap="square" lIns="0" tIns="0" rIns="0" bIns="0" rtlCol="0" anchor="t"/>
          <a:lstStyle/>
          <a:p>
            <a:pPr marL="0" indent="0" algn="l">
              <a:lnSpc>
                <a:spcPts val="2300"/>
              </a:lnSpc>
              <a:buNone/>
            </a:pPr>
            <a:r>
              <a:rPr lang="en-US" sz="1400" dirty="0">
                <a:solidFill>
                  <a:srgbClr val="55575A"/>
                </a:solidFill>
                <a:latin typeface="Manrope" pitchFamily="34" charset="0"/>
                <a:ea typeface="Manrope" pitchFamily="34" charset="-122"/>
                <a:cs typeface="Manrope" pitchFamily="34" charset="-120"/>
              </a:rPr>
              <a:t>Serenity BDD proporciona un marco robusto para las pruebas de aceptación, utilizando Cucumber y JUnit, que garantiza que los flujos de negocio complejos funcionen correctamente de principio a fin.</a:t>
            </a:r>
            <a:endParaRPr lang="en-US" sz="1400" dirty="0"/>
          </a:p>
        </p:txBody>
      </p:sp>
      <p:sp>
        <p:nvSpPr>
          <p:cNvPr id="5" name="Shape 2"/>
          <p:cNvSpPr/>
          <p:nvPr/>
        </p:nvSpPr>
        <p:spPr>
          <a:xfrm>
            <a:off x="642342" y="3014663"/>
            <a:ext cx="734139" cy="1351240"/>
          </a:xfrm>
          <a:prstGeom prst="roundRect">
            <a:avLst>
              <a:gd name="adj" fmla="val 360046"/>
            </a:avLst>
          </a:prstGeom>
          <a:solidFill>
            <a:srgbClr val="FFFFFF"/>
          </a:solidFill>
          <a:ln w="7620">
            <a:solidFill>
              <a:srgbClr val="FF7047"/>
            </a:solidFill>
            <a:prstDash val="solid"/>
          </a:ln>
        </p:spPr>
      </p:sp>
      <p:sp>
        <p:nvSpPr>
          <p:cNvPr id="6" name="Text 3"/>
          <p:cNvSpPr/>
          <p:nvPr/>
        </p:nvSpPr>
        <p:spPr>
          <a:xfrm>
            <a:off x="871776" y="3518178"/>
            <a:ext cx="275273" cy="344091"/>
          </a:xfrm>
          <a:prstGeom prst="rect">
            <a:avLst/>
          </a:prstGeom>
          <a:noFill/>
          <a:ln/>
        </p:spPr>
        <p:txBody>
          <a:bodyPr wrap="none" lIns="0" tIns="0" rIns="0" bIns="0" rtlCol="0" anchor="t"/>
          <a:lstStyle/>
          <a:p>
            <a:pPr marL="0" indent="0" algn="l">
              <a:lnSpc>
                <a:spcPts val="2150"/>
              </a:lnSpc>
              <a:buNone/>
            </a:pPr>
            <a:r>
              <a:rPr lang="en-US" sz="2150" dirty="0">
                <a:solidFill>
                  <a:srgbClr val="55575A"/>
                </a:solidFill>
                <a:latin typeface="Inter" pitchFamily="34" charset="0"/>
                <a:ea typeface="Inter" pitchFamily="34" charset="-122"/>
                <a:cs typeface="Inter" pitchFamily="34" charset="-120"/>
              </a:rPr>
              <a:t>1</a:t>
            </a:r>
            <a:endParaRPr lang="en-US" sz="2150" dirty="0"/>
          </a:p>
        </p:txBody>
      </p:sp>
      <p:sp>
        <p:nvSpPr>
          <p:cNvPr id="7" name="Text 4"/>
          <p:cNvSpPr/>
          <p:nvPr/>
        </p:nvSpPr>
        <p:spPr>
          <a:xfrm>
            <a:off x="1559957" y="3198138"/>
            <a:ext cx="3713678" cy="286703"/>
          </a:xfrm>
          <a:prstGeom prst="rect">
            <a:avLst/>
          </a:prstGeom>
          <a:noFill/>
          <a:ln/>
        </p:spPr>
        <p:txBody>
          <a:bodyPr wrap="none" lIns="0" tIns="0" rIns="0" bIns="0" rtlCol="0" anchor="t"/>
          <a:lstStyle/>
          <a:p>
            <a:pPr marL="0" indent="0" algn="l">
              <a:lnSpc>
                <a:spcPts val="2250"/>
              </a:lnSpc>
              <a:buNone/>
            </a:pPr>
            <a:r>
              <a:rPr lang="en-US" sz="1800" dirty="0">
                <a:solidFill>
                  <a:srgbClr val="55575A"/>
                </a:solidFill>
                <a:latin typeface="Inter" pitchFamily="34" charset="0"/>
                <a:ea typeface="Inter" pitchFamily="34" charset="-122"/>
                <a:cs typeface="Inter" pitchFamily="34" charset="-120"/>
              </a:rPr>
              <a:t>Escenarios Basados en Cucumber</a:t>
            </a:r>
            <a:endParaRPr lang="en-US" sz="1800" dirty="0"/>
          </a:p>
        </p:txBody>
      </p:sp>
      <p:sp>
        <p:nvSpPr>
          <p:cNvPr id="8" name="Text 5"/>
          <p:cNvSpPr/>
          <p:nvPr/>
        </p:nvSpPr>
        <p:spPr>
          <a:xfrm>
            <a:off x="1559957" y="3594973"/>
            <a:ext cx="6941701" cy="587454"/>
          </a:xfrm>
          <a:prstGeom prst="rect">
            <a:avLst/>
          </a:prstGeom>
          <a:noFill/>
          <a:ln/>
        </p:spPr>
        <p:txBody>
          <a:bodyPr wrap="square" lIns="0" tIns="0" rIns="0" bIns="0" rtlCol="0" anchor="t"/>
          <a:lstStyle/>
          <a:p>
            <a:pPr marL="0" indent="0" algn="l">
              <a:lnSpc>
                <a:spcPts val="2300"/>
              </a:lnSpc>
              <a:buNone/>
            </a:pPr>
            <a:r>
              <a:rPr lang="en-US" sz="1400" dirty="0">
                <a:solidFill>
                  <a:srgbClr val="55575A"/>
                </a:solidFill>
                <a:latin typeface="Manrope" pitchFamily="34" charset="0"/>
                <a:ea typeface="Manrope" pitchFamily="34" charset="-122"/>
                <a:cs typeface="Manrope" pitchFamily="34" charset="-120"/>
              </a:rPr>
              <a:t>Definición de escenarios de prueba en lenguaje natural (Gherkin), vinculándolos directamente con las necesidades del negocio.</a:t>
            </a:r>
            <a:endParaRPr lang="en-US" sz="1400" dirty="0"/>
          </a:p>
        </p:txBody>
      </p:sp>
      <p:sp>
        <p:nvSpPr>
          <p:cNvPr id="9" name="Shape 6"/>
          <p:cNvSpPr/>
          <p:nvPr/>
        </p:nvSpPr>
        <p:spPr>
          <a:xfrm>
            <a:off x="642342" y="4549378"/>
            <a:ext cx="734139" cy="1351240"/>
          </a:xfrm>
          <a:prstGeom prst="roundRect">
            <a:avLst>
              <a:gd name="adj" fmla="val 360046"/>
            </a:avLst>
          </a:prstGeom>
          <a:solidFill>
            <a:srgbClr val="FFFFFF"/>
          </a:solidFill>
          <a:ln w="7620">
            <a:solidFill>
              <a:srgbClr val="FF7047"/>
            </a:solidFill>
            <a:prstDash val="solid"/>
          </a:ln>
        </p:spPr>
      </p:sp>
      <p:sp>
        <p:nvSpPr>
          <p:cNvPr id="10" name="Text 7"/>
          <p:cNvSpPr/>
          <p:nvPr/>
        </p:nvSpPr>
        <p:spPr>
          <a:xfrm>
            <a:off x="871776" y="5052893"/>
            <a:ext cx="275273" cy="344091"/>
          </a:xfrm>
          <a:prstGeom prst="rect">
            <a:avLst/>
          </a:prstGeom>
          <a:noFill/>
          <a:ln/>
        </p:spPr>
        <p:txBody>
          <a:bodyPr wrap="none" lIns="0" tIns="0" rIns="0" bIns="0" rtlCol="0" anchor="t"/>
          <a:lstStyle/>
          <a:p>
            <a:pPr marL="0" indent="0" algn="l">
              <a:lnSpc>
                <a:spcPts val="2150"/>
              </a:lnSpc>
              <a:buNone/>
            </a:pPr>
            <a:r>
              <a:rPr lang="en-US" sz="2150" dirty="0">
                <a:solidFill>
                  <a:srgbClr val="55575A"/>
                </a:solidFill>
                <a:latin typeface="Inter" pitchFamily="34" charset="0"/>
                <a:ea typeface="Inter" pitchFamily="34" charset="-122"/>
                <a:cs typeface="Inter" pitchFamily="34" charset="-120"/>
              </a:rPr>
              <a:t>2</a:t>
            </a:r>
            <a:endParaRPr lang="en-US" sz="2150" dirty="0"/>
          </a:p>
        </p:txBody>
      </p:sp>
      <p:sp>
        <p:nvSpPr>
          <p:cNvPr id="11" name="Text 8"/>
          <p:cNvSpPr/>
          <p:nvPr/>
        </p:nvSpPr>
        <p:spPr>
          <a:xfrm>
            <a:off x="1559957" y="4732853"/>
            <a:ext cx="3265408" cy="286703"/>
          </a:xfrm>
          <a:prstGeom prst="rect">
            <a:avLst/>
          </a:prstGeom>
          <a:noFill/>
          <a:ln/>
        </p:spPr>
        <p:txBody>
          <a:bodyPr wrap="none" lIns="0" tIns="0" rIns="0" bIns="0" rtlCol="0" anchor="t"/>
          <a:lstStyle/>
          <a:p>
            <a:pPr marL="0" indent="0" algn="l">
              <a:lnSpc>
                <a:spcPts val="2250"/>
              </a:lnSpc>
              <a:buNone/>
            </a:pPr>
            <a:r>
              <a:rPr lang="en-US" sz="1800" dirty="0">
                <a:solidFill>
                  <a:srgbClr val="55575A"/>
                </a:solidFill>
                <a:latin typeface="Inter" pitchFamily="34" charset="0"/>
                <a:ea typeface="Inter" pitchFamily="34" charset="-122"/>
                <a:cs typeface="Inter" pitchFamily="34" charset="-120"/>
              </a:rPr>
              <a:t>Validación Completa de Flujos</a:t>
            </a:r>
            <a:endParaRPr lang="en-US" sz="1800" dirty="0"/>
          </a:p>
        </p:txBody>
      </p:sp>
      <p:sp>
        <p:nvSpPr>
          <p:cNvPr id="12" name="Text 9"/>
          <p:cNvSpPr/>
          <p:nvPr/>
        </p:nvSpPr>
        <p:spPr>
          <a:xfrm>
            <a:off x="1559957" y="5129689"/>
            <a:ext cx="6941701" cy="587454"/>
          </a:xfrm>
          <a:prstGeom prst="rect">
            <a:avLst/>
          </a:prstGeom>
          <a:noFill/>
          <a:ln/>
        </p:spPr>
        <p:txBody>
          <a:bodyPr wrap="square" lIns="0" tIns="0" rIns="0" bIns="0" rtlCol="0" anchor="t"/>
          <a:lstStyle/>
          <a:p>
            <a:pPr marL="0" indent="0" algn="l">
              <a:lnSpc>
                <a:spcPts val="2300"/>
              </a:lnSpc>
              <a:buNone/>
            </a:pPr>
            <a:r>
              <a:rPr lang="en-US" sz="1400" dirty="0">
                <a:solidFill>
                  <a:srgbClr val="55575A"/>
                </a:solidFill>
                <a:latin typeface="Manrope" pitchFamily="34" charset="0"/>
                <a:ea typeface="Manrope" pitchFamily="34" charset="-122"/>
                <a:cs typeface="Manrope" pitchFamily="34" charset="-120"/>
              </a:rPr>
              <a:t>Las pruebas E2E validan toda la cadena de eventos y comandos del sistema AxonIQ, garantizando que la lógica de negocio se ejecuta correctamente.</a:t>
            </a:r>
            <a:endParaRPr lang="en-US" sz="1400" dirty="0"/>
          </a:p>
        </p:txBody>
      </p:sp>
      <p:sp>
        <p:nvSpPr>
          <p:cNvPr id="13" name="Shape 10"/>
          <p:cNvSpPr/>
          <p:nvPr/>
        </p:nvSpPr>
        <p:spPr>
          <a:xfrm>
            <a:off x="642342" y="6084094"/>
            <a:ext cx="734139" cy="1644968"/>
          </a:xfrm>
          <a:prstGeom prst="roundRect">
            <a:avLst>
              <a:gd name="adj" fmla="val 360046"/>
            </a:avLst>
          </a:prstGeom>
          <a:solidFill>
            <a:srgbClr val="FFFFFF"/>
          </a:solidFill>
          <a:ln w="7620">
            <a:solidFill>
              <a:srgbClr val="FF7047"/>
            </a:solidFill>
            <a:prstDash val="solid"/>
          </a:ln>
        </p:spPr>
      </p:sp>
      <p:sp>
        <p:nvSpPr>
          <p:cNvPr id="14" name="Text 11"/>
          <p:cNvSpPr/>
          <p:nvPr/>
        </p:nvSpPr>
        <p:spPr>
          <a:xfrm>
            <a:off x="871776" y="6734532"/>
            <a:ext cx="275273" cy="344091"/>
          </a:xfrm>
          <a:prstGeom prst="rect">
            <a:avLst/>
          </a:prstGeom>
          <a:noFill/>
          <a:ln/>
        </p:spPr>
        <p:txBody>
          <a:bodyPr wrap="none" lIns="0" tIns="0" rIns="0" bIns="0" rtlCol="0" anchor="t"/>
          <a:lstStyle/>
          <a:p>
            <a:pPr marL="0" indent="0" algn="l">
              <a:lnSpc>
                <a:spcPts val="2150"/>
              </a:lnSpc>
              <a:buNone/>
            </a:pPr>
            <a:r>
              <a:rPr lang="en-US" sz="2150" dirty="0">
                <a:solidFill>
                  <a:srgbClr val="55575A"/>
                </a:solidFill>
                <a:latin typeface="Inter" pitchFamily="34" charset="0"/>
                <a:ea typeface="Inter" pitchFamily="34" charset="-122"/>
                <a:cs typeface="Inter" pitchFamily="34" charset="-120"/>
              </a:rPr>
              <a:t>3</a:t>
            </a:r>
            <a:endParaRPr lang="en-US" sz="2150" dirty="0"/>
          </a:p>
        </p:txBody>
      </p:sp>
      <p:sp>
        <p:nvSpPr>
          <p:cNvPr id="15" name="Text 12"/>
          <p:cNvSpPr/>
          <p:nvPr/>
        </p:nvSpPr>
        <p:spPr>
          <a:xfrm>
            <a:off x="1559957" y="6267569"/>
            <a:ext cx="3655695" cy="286703"/>
          </a:xfrm>
          <a:prstGeom prst="rect">
            <a:avLst/>
          </a:prstGeom>
          <a:noFill/>
          <a:ln/>
        </p:spPr>
        <p:txBody>
          <a:bodyPr wrap="none" lIns="0" tIns="0" rIns="0" bIns="0" rtlCol="0" anchor="t"/>
          <a:lstStyle/>
          <a:p>
            <a:pPr marL="0" indent="0" algn="l">
              <a:lnSpc>
                <a:spcPts val="2250"/>
              </a:lnSpc>
              <a:buNone/>
            </a:pPr>
            <a:r>
              <a:rPr lang="en-US" sz="1800" dirty="0">
                <a:solidFill>
                  <a:srgbClr val="55575A"/>
                </a:solidFill>
                <a:latin typeface="Inter" pitchFamily="34" charset="0"/>
                <a:ea typeface="Inter" pitchFamily="34" charset="-122"/>
                <a:cs typeface="Inter" pitchFamily="34" charset="-120"/>
              </a:rPr>
              <a:t>Reportes Visuales de Alta Calidad</a:t>
            </a:r>
            <a:endParaRPr lang="en-US" sz="1800" dirty="0"/>
          </a:p>
        </p:txBody>
      </p:sp>
      <p:sp>
        <p:nvSpPr>
          <p:cNvPr id="16" name="Text 13"/>
          <p:cNvSpPr/>
          <p:nvPr/>
        </p:nvSpPr>
        <p:spPr>
          <a:xfrm>
            <a:off x="1559957" y="6664404"/>
            <a:ext cx="6941701" cy="881182"/>
          </a:xfrm>
          <a:prstGeom prst="rect">
            <a:avLst/>
          </a:prstGeom>
          <a:noFill/>
          <a:ln/>
        </p:spPr>
        <p:txBody>
          <a:bodyPr wrap="square" lIns="0" tIns="0" rIns="0" bIns="0" rtlCol="0" anchor="t"/>
          <a:lstStyle/>
          <a:p>
            <a:pPr marL="0" indent="0" algn="l">
              <a:lnSpc>
                <a:spcPts val="2300"/>
              </a:lnSpc>
              <a:buNone/>
            </a:pPr>
            <a:r>
              <a:rPr lang="en-US" sz="1400" dirty="0">
                <a:solidFill>
                  <a:srgbClr val="55575A"/>
                </a:solidFill>
                <a:latin typeface="Manrope" pitchFamily="34" charset="0"/>
                <a:ea typeface="Manrope" pitchFamily="34" charset="-122"/>
                <a:cs typeface="Manrope" pitchFamily="34" charset="-120"/>
              </a:rPr>
              <a:t>Serenity genera reportes ejecutivos y técnicos, ofreciendo trazabilidad completa desde el requerimiento hasta la ejecución de la prueba, incluyendo capturas de pantalla si fuera necesario.</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1168</Words>
  <Application>Microsoft Office PowerPoint</Application>
  <PresentationFormat>Personalizado</PresentationFormat>
  <Paragraphs>103</Paragraphs>
  <Slides>11</Slides>
  <Notes>10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Inter</vt:lpstr>
      <vt:lpstr>Manrope</vt:lpstr>
      <vt:lpstr>Roboto</vt:lpstr>
      <vt:lpstr>Arial</vt:lpstr>
      <vt:lpstr>Montserrat 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cp:lastModifiedBy>Carlos Antonio Nishimura Castro</cp:lastModifiedBy>
  <cp:revision>8</cp:revision>
  <dcterms:created xsi:type="dcterms:W3CDTF">2025-10-04T21:37:59Z</dcterms:created>
  <dcterms:modified xsi:type="dcterms:W3CDTF">2025-10-04T21:58:18Z</dcterms:modified>
</cp:coreProperties>
</file>